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22"/>
  </p:notesMasterIdLst>
  <p:handoutMasterIdLst>
    <p:handoutMasterId r:id="rId23"/>
  </p:handoutMasterIdLst>
  <p:sldIdLst>
    <p:sldId id="436" r:id="rId2"/>
    <p:sldId id="257" r:id="rId3"/>
    <p:sldId id="392" r:id="rId4"/>
    <p:sldId id="322" r:id="rId5"/>
    <p:sldId id="421" r:id="rId6"/>
    <p:sldId id="393" r:id="rId7"/>
    <p:sldId id="394" r:id="rId8"/>
    <p:sldId id="422" r:id="rId9"/>
    <p:sldId id="395" r:id="rId10"/>
    <p:sldId id="431" r:id="rId11"/>
    <p:sldId id="396" r:id="rId12"/>
    <p:sldId id="425" r:id="rId13"/>
    <p:sldId id="432" r:id="rId14"/>
    <p:sldId id="424" r:id="rId15"/>
    <p:sldId id="433" r:id="rId16"/>
    <p:sldId id="430" r:id="rId17"/>
    <p:sldId id="429" r:id="rId18"/>
    <p:sldId id="428" r:id="rId19"/>
    <p:sldId id="434" r:id="rId20"/>
    <p:sldId id="435" r:id="rId21"/>
  </p:sldIdLst>
  <p:sldSz cx="9144000" cy="5143500" type="screen16x9"/>
  <p:notesSz cx="6797675" cy="9926638"/>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4025"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1225"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68425"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5625" indent="1588"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58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092"/>
  </p:normalViewPr>
  <p:slideViewPr>
    <p:cSldViewPr showGuides="1">
      <p:cViewPr varScale="1">
        <p:scale>
          <a:sx n="85" d="100"/>
          <a:sy n="85" d="100"/>
        </p:scale>
        <p:origin x="882" y="84"/>
      </p:cViewPr>
      <p:guideLst>
        <p:guide orient="horz" pos="1584"/>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E18D0B4-CA07-EBDB-AC30-658E44722070}"/>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D0643110-B013-253E-7F0B-10EB7FA7E1B8}"/>
              </a:ext>
            </a:extLst>
          </p:cNvPr>
          <p:cNvSpPr>
            <a:spLocks noGrp="1"/>
          </p:cNvSpPr>
          <p:nvPr>
            <p:ph type="dt" sz="quarter"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9C0CEE4B-E700-1143-9434-BADF5518F71E}" type="datetimeFigureOut">
              <a:rPr lang="en-US"/>
              <a:pPr>
                <a:defRPr/>
              </a:pPr>
              <a:t>5/30/2023</a:t>
            </a:fld>
            <a:endParaRPr lang="en-US"/>
          </a:p>
        </p:txBody>
      </p:sp>
      <p:sp>
        <p:nvSpPr>
          <p:cNvPr id="4" name="Footer Placeholder 3">
            <a:extLst>
              <a:ext uri="{FF2B5EF4-FFF2-40B4-BE49-F238E27FC236}">
                <a16:creationId xmlns:a16="http://schemas.microsoft.com/office/drawing/2014/main" id="{66FF73CE-970C-4113-0006-F714BAD78267}"/>
              </a:ext>
            </a:extLst>
          </p:cNvPr>
          <p:cNvSpPr>
            <a:spLocks noGrp="1"/>
          </p:cNvSpPr>
          <p:nvPr>
            <p:ph type="ftr" sz="quarter" idx="2"/>
          </p:nvPr>
        </p:nvSpPr>
        <p:spPr>
          <a:xfrm>
            <a:off x="1" y="9428242"/>
            <a:ext cx="2946400" cy="496808"/>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C07A8D0C-7BA8-46D1-2AC6-D59955A9D41C}"/>
              </a:ext>
            </a:extLst>
          </p:cNvPr>
          <p:cNvSpPr>
            <a:spLocks noGrp="1"/>
          </p:cNvSpPr>
          <p:nvPr>
            <p:ph type="sldNum" sz="quarter" idx="3"/>
          </p:nvPr>
        </p:nvSpPr>
        <p:spPr>
          <a:xfrm>
            <a:off x="3849689" y="9428242"/>
            <a:ext cx="2946400" cy="4968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B5713C3-D47A-BA4B-A15D-BE011E8CE632}"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3D459D-64D6-B576-B67D-2591AB1E4BCA}"/>
              </a:ext>
            </a:extLst>
          </p:cNvPr>
          <p:cNvSpPr>
            <a:spLocks noGrp="1"/>
          </p:cNvSpPr>
          <p:nvPr>
            <p:ph type="hdr" sz="quarter"/>
          </p:nvPr>
        </p:nvSpPr>
        <p:spPr>
          <a:xfrm>
            <a:off x="1" y="0"/>
            <a:ext cx="2946400" cy="496808"/>
          </a:xfrm>
          <a:prstGeom prst="rect">
            <a:avLst/>
          </a:prstGeom>
        </p:spPr>
        <p:txBody>
          <a:bodyPr vert="horz" lIns="91440" tIns="45720" rIns="91440" bIns="45720" rtlCol="0"/>
          <a:lstStyle>
            <a:lvl1pPr algn="l">
              <a:defRPr sz="1200">
                <a:cs typeface="Arial" charset="0"/>
              </a:defRPr>
            </a:lvl1pPr>
          </a:lstStyle>
          <a:p>
            <a:pPr>
              <a:defRPr/>
            </a:pPr>
            <a:endParaRPr lang="en-IN"/>
          </a:p>
        </p:txBody>
      </p:sp>
      <p:sp>
        <p:nvSpPr>
          <p:cNvPr id="3" name="Date Placeholder 2">
            <a:extLst>
              <a:ext uri="{FF2B5EF4-FFF2-40B4-BE49-F238E27FC236}">
                <a16:creationId xmlns:a16="http://schemas.microsoft.com/office/drawing/2014/main" id="{3EB1250A-E841-0139-A5AB-4FDDAA89081E}"/>
              </a:ext>
            </a:extLst>
          </p:cNvPr>
          <p:cNvSpPr>
            <a:spLocks noGrp="1"/>
          </p:cNvSpPr>
          <p:nvPr>
            <p:ph type="dt" idx="1"/>
          </p:nvPr>
        </p:nvSpPr>
        <p:spPr>
          <a:xfrm>
            <a:off x="3849689" y="0"/>
            <a:ext cx="2946400" cy="496808"/>
          </a:xfrm>
          <a:prstGeom prst="rect">
            <a:avLst/>
          </a:prstGeom>
        </p:spPr>
        <p:txBody>
          <a:bodyPr vert="horz" lIns="91440" tIns="45720" rIns="91440" bIns="45720" rtlCol="0"/>
          <a:lstStyle>
            <a:lvl1pPr algn="r">
              <a:defRPr sz="1200">
                <a:cs typeface="Arial" charset="0"/>
              </a:defRPr>
            </a:lvl1pPr>
          </a:lstStyle>
          <a:p>
            <a:pPr>
              <a:defRPr/>
            </a:pPr>
            <a:fld id="{43ABF880-5710-6F49-90C6-C92E1655EDB2}" type="datetimeFigureOut">
              <a:rPr lang="en-IN"/>
              <a:pPr>
                <a:defRPr/>
              </a:pPr>
              <a:t>30-05-2023</a:t>
            </a:fld>
            <a:endParaRPr lang="en-IN"/>
          </a:p>
        </p:txBody>
      </p:sp>
      <p:sp>
        <p:nvSpPr>
          <p:cNvPr id="4" name="Slide Image Placeholder 3">
            <a:extLst>
              <a:ext uri="{FF2B5EF4-FFF2-40B4-BE49-F238E27FC236}">
                <a16:creationId xmlns:a16="http://schemas.microsoft.com/office/drawing/2014/main" id="{298B84EF-FF12-EED5-5BF9-8064CFBEDD17}"/>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4236A24F-B916-E678-A4D0-70B2E4FBF866}"/>
              </a:ext>
            </a:extLst>
          </p:cNvPr>
          <p:cNvSpPr>
            <a:spLocks noGrp="1"/>
          </p:cNvSpPr>
          <p:nvPr>
            <p:ph type="body" sz="quarter" idx="3"/>
          </p:nvPr>
        </p:nvSpPr>
        <p:spPr>
          <a:xfrm>
            <a:off x="679451" y="4715710"/>
            <a:ext cx="5438775" cy="446651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1658C1D7-6298-3DEE-8571-FCD35B682D34}"/>
              </a:ext>
            </a:extLst>
          </p:cNvPr>
          <p:cNvSpPr>
            <a:spLocks noGrp="1"/>
          </p:cNvSpPr>
          <p:nvPr>
            <p:ph type="ftr" sz="quarter" idx="4"/>
          </p:nvPr>
        </p:nvSpPr>
        <p:spPr>
          <a:xfrm>
            <a:off x="1" y="9428242"/>
            <a:ext cx="2946400" cy="496808"/>
          </a:xfrm>
          <a:prstGeom prst="rect">
            <a:avLst/>
          </a:prstGeom>
        </p:spPr>
        <p:txBody>
          <a:bodyPr vert="horz" lIns="91440" tIns="45720" rIns="91440" bIns="45720" rtlCol="0" anchor="b"/>
          <a:lstStyle>
            <a:lvl1pPr algn="l">
              <a:defRPr sz="120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124E392E-5BEF-3DED-760E-2877311571AF}"/>
              </a:ext>
            </a:extLst>
          </p:cNvPr>
          <p:cNvSpPr>
            <a:spLocks noGrp="1"/>
          </p:cNvSpPr>
          <p:nvPr>
            <p:ph type="sldNum" sz="quarter" idx="5"/>
          </p:nvPr>
        </p:nvSpPr>
        <p:spPr>
          <a:xfrm>
            <a:off x="3849689" y="9428242"/>
            <a:ext cx="2946400" cy="49680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0D3E37A-9B4B-7643-BEAC-7958359FBD6D}"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4025" algn="l" rtl="0" eaLnBrk="0" fontAlgn="base" hangingPunct="0">
      <a:spcBef>
        <a:spcPct val="30000"/>
      </a:spcBef>
      <a:spcAft>
        <a:spcPct val="0"/>
      </a:spcAft>
      <a:defRPr sz="1200" kern="1200">
        <a:solidFill>
          <a:schemeClr val="tx1"/>
        </a:solidFill>
        <a:latin typeface="+mn-lt"/>
        <a:ea typeface="+mn-ea"/>
        <a:cs typeface="+mn-cs"/>
      </a:defRPr>
    </a:lvl2pPr>
    <a:lvl3pPr marL="911225" algn="l" rtl="0" eaLnBrk="0" fontAlgn="base" hangingPunct="0">
      <a:spcBef>
        <a:spcPct val="30000"/>
      </a:spcBef>
      <a:spcAft>
        <a:spcPct val="0"/>
      </a:spcAft>
      <a:defRPr sz="1200" kern="1200">
        <a:solidFill>
          <a:schemeClr val="tx1"/>
        </a:solidFill>
        <a:latin typeface="+mn-lt"/>
        <a:ea typeface="+mn-ea"/>
        <a:cs typeface="+mn-cs"/>
      </a:defRPr>
    </a:lvl3pPr>
    <a:lvl4pPr marL="1368425" algn="l" rtl="0" eaLnBrk="0" fontAlgn="base" hangingPunct="0">
      <a:spcBef>
        <a:spcPct val="30000"/>
      </a:spcBef>
      <a:spcAft>
        <a:spcPct val="0"/>
      </a:spcAft>
      <a:defRPr sz="1200" kern="1200">
        <a:solidFill>
          <a:schemeClr val="tx1"/>
        </a:solidFill>
        <a:latin typeface="+mn-lt"/>
        <a:ea typeface="+mn-ea"/>
        <a:cs typeface="+mn-cs"/>
      </a:defRPr>
    </a:lvl4pPr>
    <a:lvl5pPr marL="1825625" algn="l" rtl="0" eaLnBrk="0" fontAlgn="base" hangingPunct="0">
      <a:spcBef>
        <a:spcPct val="30000"/>
      </a:spcBef>
      <a:spcAft>
        <a:spcPct val="0"/>
      </a:spcAft>
      <a:defRPr sz="1200" kern="1200">
        <a:solidFill>
          <a:schemeClr val="tx1"/>
        </a:solidFill>
        <a:latin typeface="+mn-lt"/>
        <a:ea typeface="+mn-ea"/>
        <a:cs typeface="+mn-cs"/>
      </a:defRPr>
    </a:lvl5pPr>
    <a:lvl6pPr marL="2285551" algn="l" defTabSz="914220" rtl="0" eaLnBrk="1" latinLnBrk="0" hangingPunct="1">
      <a:defRPr sz="1200" kern="1200">
        <a:solidFill>
          <a:schemeClr val="tx1"/>
        </a:solidFill>
        <a:latin typeface="+mn-lt"/>
        <a:ea typeface="+mn-ea"/>
        <a:cs typeface="+mn-cs"/>
      </a:defRPr>
    </a:lvl6pPr>
    <a:lvl7pPr marL="2742662" algn="l" defTabSz="914220" rtl="0" eaLnBrk="1" latinLnBrk="0" hangingPunct="1">
      <a:defRPr sz="1200" kern="1200">
        <a:solidFill>
          <a:schemeClr val="tx1"/>
        </a:solidFill>
        <a:latin typeface="+mn-lt"/>
        <a:ea typeface="+mn-ea"/>
        <a:cs typeface="+mn-cs"/>
      </a:defRPr>
    </a:lvl7pPr>
    <a:lvl8pPr marL="3199773" algn="l" defTabSz="914220" rtl="0" eaLnBrk="1" latinLnBrk="0" hangingPunct="1">
      <a:defRPr sz="1200" kern="1200">
        <a:solidFill>
          <a:schemeClr val="tx1"/>
        </a:solidFill>
        <a:latin typeface="+mn-lt"/>
        <a:ea typeface="+mn-ea"/>
        <a:cs typeface="+mn-cs"/>
      </a:defRPr>
    </a:lvl8pPr>
    <a:lvl9pPr marL="3656884" algn="l" defTabSz="91422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6DB41411-1FDB-B391-C8A9-5BB9A7ED719A}"/>
              </a:ext>
            </a:extLst>
          </p:cNvPr>
          <p:cNvCxnSpPr/>
          <p:nvPr/>
        </p:nvCxnSpPr>
        <p:spPr>
          <a:xfrm>
            <a:off x="685800" y="2549525"/>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028709"/>
            <a:ext cx="7848600" cy="1445417"/>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111" indent="0" algn="ctr">
              <a:buNone/>
              <a:defRPr>
                <a:solidFill>
                  <a:schemeClr val="tx1">
                    <a:tint val="75000"/>
                  </a:schemeClr>
                </a:solidFill>
              </a:defRPr>
            </a:lvl2pPr>
            <a:lvl3pPr marL="914220" indent="0" algn="ctr">
              <a:buNone/>
              <a:defRPr>
                <a:solidFill>
                  <a:schemeClr val="tx1">
                    <a:tint val="75000"/>
                  </a:schemeClr>
                </a:solidFill>
              </a:defRPr>
            </a:lvl3pPr>
            <a:lvl4pPr marL="1371333" indent="0" algn="ctr">
              <a:buNone/>
              <a:defRPr>
                <a:solidFill>
                  <a:schemeClr val="tx1">
                    <a:tint val="75000"/>
                  </a:schemeClr>
                </a:solidFill>
              </a:defRPr>
            </a:lvl4pPr>
            <a:lvl5pPr marL="1828442" indent="0" algn="ctr">
              <a:buNone/>
              <a:defRPr>
                <a:solidFill>
                  <a:schemeClr val="tx1">
                    <a:tint val="75000"/>
                  </a:schemeClr>
                </a:solidFill>
              </a:defRPr>
            </a:lvl5pPr>
            <a:lvl6pPr marL="2285551" indent="0" algn="ctr">
              <a:buNone/>
              <a:defRPr>
                <a:solidFill>
                  <a:schemeClr val="tx1">
                    <a:tint val="75000"/>
                  </a:schemeClr>
                </a:solidFill>
              </a:defRPr>
            </a:lvl6pPr>
            <a:lvl7pPr marL="2742662" indent="0" algn="ctr">
              <a:buNone/>
              <a:defRPr>
                <a:solidFill>
                  <a:schemeClr val="tx1">
                    <a:tint val="75000"/>
                  </a:schemeClr>
                </a:solidFill>
              </a:defRPr>
            </a:lvl7pPr>
            <a:lvl8pPr marL="3199773" indent="0" algn="ctr">
              <a:buNone/>
              <a:defRPr>
                <a:solidFill>
                  <a:schemeClr val="tx1">
                    <a:tint val="75000"/>
                  </a:schemeClr>
                </a:solidFill>
              </a:defRPr>
            </a:lvl8pPr>
            <a:lvl9pPr marL="3656884"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0AF3A2FA-77A1-159E-3162-795DB2B56FAE}"/>
              </a:ext>
            </a:extLst>
          </p:cNvPr>
          <p:cNvSpPr>
            <a:spLocks noGrp="1"/>
          </p:cNvSpPr>
          <p:nvPr>
            <p:ph type="dt" sz="half" idx="10"/>
          </p:nvPr>
        </p:nvSpPr>
        <p:spPr/>
        <p:txBody>
          <a:bodyPr/>
          <a:lstStyle>
            <a:lvl1pPr>
              <a:defRPr/>
            </a:lvl1pPr>
          </a:lstStyle>
          <a:p>
            <a:pPr>
              <a:defRPr/>
            </a:pPr>
            <a:fld id="{9872CE73-13A3-AE4C-98C6-D8D2679513E0}" type="datetime1">
              <a:rPr lang="en-US"/>
              <a:pPr>
                <a:defRPr/>
              </a:pPr>
              <a:t>5/30/2023</a:t>
            </a:fld>
            <a:endParaRPr lang="en-US"/>
          </a:p>
        </p:txBody>
      </p:sp>
      <p:sp>
        <p:nvSpPr>
          <p:cNvPr id="6" name="Footer Placeholder 4">
            <a:extLst>
              <a:ext uri="{FF2B5EF4-FFF2-40B4-BE49-F238E27FC236}">
                <a16:creationId xmlns:a16="http://schemas.microsoft.com/office/drawing/2014/main" id="{07E44F71-ECA1-1168-6003-237F3EA5990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26DE5E-2933-478B-EF9A-AE142B86A548}"/>
              </a:ext>
            </a:extLst>
          </p:cNvPr>
          <p:cNvSpPr>
            <a:spLocks noGrp="1"/>
          </p:cNvSpPr>
          <p:nvPr>
            <p:ph type="sldNum" sz="quarter" idx="12"/>
          </p:nvPr>
        </p:nvSpPr>
        <p:spPr/>
        <p:txBody>
          <a:bodyPr/>
          <a:lstStyle>
            <a:lvl1pPr>
              <a:defRPr/>
            </a:lvl1pPr>
          </a:lstStyle>
          <a:p>
            <a:fld id="{89CA43EA-1182-5249-9DB9-9D5A2A35462C}" type="slidenum">
              <a:rPr lang="en-US" altLang="en-US"/>
              <a:pPr/>
              <a:t>‹#›</a:t>
            </a:fld>
            <a:endParaRPr lang="en-US" altLang="en-US"/>
          </a:p>
        </p:txBody>
      </p:sp>
    </p:spTree>
    <p:extLst>
      <p:ext uri="{BB962C8B-B14F-4D97-AF65-F5344CB8AC3E}">
        <p14:creationId xmlns:p14="http://schemas.microsoft.com/office/powerpoint/2010/main" val="4011453858"/>
      </p:ext>
    </p:extLst>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807D8-D093-1D9A-FF49-40711A31B676}"/>
              </a:ext>
            </a:extLst>
          </p:cNvPr>
          <p:cNvSpPr>
            <a:spLocks noGrp="1"/>
          </p:cNvSpPr>
          <p:nvPr>
            <p:ph type="dt" sz="half" idx="10"/>
          </p:nvPr>
        </p:nvSpPr>
        <p:spPr/>
        <p:txBody>
          <a:bodyPr/>
          <a:lstStyle>
            <a:lvl1pPr>
              <a:defRPr/>
            </a:lvl1pPr>
          </a:lstStyle>
          <a:p>
            <a:pPr>
              <a:defRPr/>
            </a:pPr>
            <a:fld id="{299ED3BF-4DBB-6049-91CB-AF7942FC5318}" type="datetime1">
              <a:rPr lang="en-US"/>
              <a:pPr>
                <a:defRPr/>
              </a:pPr>
              <a:t>5/30/2023</a:t>
            </a:fld>
            <a:endParaRPr lang="en-US"/>
          </a:p>
        </p:txBody>
      </p:sp>
      <p:sp>
        <p:nvSpPr>
          <p:cNvPr id="5" name="Footer Placeholder 4">
            <a:extLst>
              <a:ext uri="{FF2B5EF4-FFF2-40B4-BE49-F238E27FC236}">
                <a16:creationId xmlns:a16="http://schemas.microsoft.com/office/drawing/2014/main" id="{74F26C35-3FD9-83A7-1DD0-1F96813CF8C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4484CE-EDB3-55DF-D08F-B6E8A6D482AA}"/>
              </a:ext>
            </a:extLst>
          </p:cNvPr>
          <p:cNvSpPr>
            <a:spLocks noGrp="1"/>
          </p:cNvSpPr>
          <p:nvPr>
            <p:ph type="sldNum" sz="quarter" idx="12"/>
          </p:nvPr>
        </p:nvSpPr>
        <p:spPr/>
        <p:txBody>
          <a:bodyPr/>
          <a:lstStyle>
            <a:lvl1pPr>
              <a:defRPr/>
            </a:lvl1pPr>
          </a:lstStyle>
          <a:p>
            <a:fld id="{55256A4F-5253-3048-BA30-1B44CA8253CD}" type="slidenum">
              <a:rPr lang="en-US" altLang="en-US"/>
              <a:pPr/>
              <a:t>‹#›</a:t>
            </a:fld>
            <a:endParaRPr lang="en-US" altLang="en-US"/>
          </a:p>
        </p:txBody>
      </p:sp>
    </p:spTree>
    <p:extLst>
      <p:ext uri="{BB962C8B-B14F-4D97-AF65-F5344CB8AC3E}">
        <p14:creationId xmlns:p14="http://schemas.microsoft.com/office/powerpoint/2010/main" val="382071044"/>
      </p:ext>
    </p:extLst>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E281C73-3C2D-24F3-71D4-40EC2C576E02}"/>
              </a:ext>
            </a:extLst>
          </p:cNvPr>
          <p:cNvSpPr>
            <a:spLocks noGrp="1"/>
          </p:cNvSpPr>
          <p:nvPr>
            <p:ph type="dt" sz="half" idx="10"/>
          </p:nvPr>
        </p:nvSpPr>
        <p:spPr/>
        <p:txBody>
          <a:bodyPr/>
          <a:lstStyle>
            <a:lvl1pPr>
              <a:defRPr/>
            </a:lvl1pPr>
          </a:lstStyle>
          <a:p>
            <a:pPr>
              <a:defRPr/>
            </a:pPr>
            <a:fld id="{B724A9BC-2ED5-2C4A-B887-D8D58A9B601F}" type="datetime1">
              <a:rPr lang="en-US"/>
              <a:pPr>
                <a:defRPr/>
              </a:pPr>
              <a:t>5/30/2023</a:t>
            </a:fld>
            <a:endParaRPr lang="en-US"/>
          </a:p>
        </p:txBody>
      </p:sp>
      <p:sp>
        <p:nvSpPr>
          <p:cNvPr id="5" name="Footer Placeholder 4">
            <a:extLst>
              <a:ext uri="{FF2B5EF4-FFF2-40B4-BE49-F238E27FC236}">
                <a16:creationId xmlns:a16="http://schemas.microsoft.com/office/drawing/2014/main" id="{2072CD62-70FD-31E1-9844-98B345C600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CCAD310-9230-F0B3-81F9-095E3FE57B28}"/>
              </a:ext>
            </a:extLst>
          </p:cNvPr>
          <p:cNvSpPr>
            <a:spLocks noGrp="1"/>
          </p:cNvSpPr>
          <p:nvPr>
            <p:ph type="sldNum" sz="quarter" idx="12"/>
          </p:nvPr>
        </p:nvSpPr>
        <p:spPr/>
        <p:txBody>
          <a:bodyPr/>
          <a:lstStyle>
            <a:lvl1pPr>
              <a:defRPr/>
            </a:lvl1pPr>
          </a:lstStyle>
          <a:p>
            <a:fld id="{D4BE799D-50E6-484A-A4C3-C1E6A103F8B2}" type="slidenum">
              <a:rPr lang="en-US" altLang="en-US"/>
              <a:pPr/>
              <a:t>‹#›</a:t>
            </a:fld>
            <a:endParaRPr lang="en-US" altLang="en-US"/>
          </a:p>
        </p:txBody>
      </p:sp>
    </p:spTree>
    <p:extLst>
      <p:ext uri="{BB962C8B-B14F-4D97-AF65-F5344CB8AC3E}">
        <p14:creationId xmlns:p14="http://schemas.microsoft.com/office/powerpoint/2010/main" val="1827357003"/>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845D6-A585-FE10-A893-BBB1D5A00FAD}"/>
              </a:ext>
            </a:extLst>
          </p:cNvPr>
          <p:cNvSpPr>
            <a:spLocks noGrp="1"/>
          </p:cNvSpPr>
          <p:nvPr>
            <p:ph type="dt" sz="half" idx="10"/>
          </p:nvPr>
        </p:nvSpPr>
        <p:spPr/>
        <p:txBody>
          <a:bodyPr/>
          <a:lstStyle>
            <a:lvl1pPr>
              <a:defRPr/>
            </a:lvl1pPr>
          </a:lstStyle>
          <a:p>
            <a:pPr>
              <a:defRPr/>
            </a:pPr>
            <a:fld id="{FC4380E0-90AF-F341-B44A-EF4DB41DC879}" type="datetime1">
              <a:rPr lang="en-US"/>
              <a:pPr>
                <a:defRPr/>
              </a:pPr>
              <a:t>5/30/2023</a:t>
            </a:fld>
            <a:endParaRPr lang="en-US"/>
          </a:p>
        </p:txBody>
      </p:sp>
      <p:sp>
        <p:nvSpPr>
          <p:cNvPr id="5" name="Footer Placeholder 4">
            <a:extLst>
              <a:ext uri="{FF2B5EF4-FFF2-40B4-BE49-F238E27FC236}">
                <a16:creationId xmlns:a16="http://schemas.microsoft.com/office/drawing/2014/main" id="{F207BAEB-70CF-FED8-9B78-242E0E5A52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0403F39-AB34-F7D6-F521-A1335D8575D2}"/>
              </a:ext>
            </a:extLst>
          </p:cNvPr>
          <p:cNvSpPr>
            <a:spLocks noGrp="1"/>
          </p:cNvSpPr>
          <p:nvPr>
            <p:ph type="sldNum" sz="quarter" idx="12"/>
          </p:nvPr>
        </p:nvSpPr>
        <p:spPr/>
        <p:txBody>
          <a:bodyPr/>
          <a:lstStyle>
            <a:lvl1pPr>
              <a:defRPr/>
            </a:lvl1pPr>
          </a:lstStyle>
          <a:p>
            <a:fld id="{EE2B18DF-B454-6C44-BCBF-7924EF8B6D4D}" type="slidenum">
              <a:rPr lang="en-US" altLang="en-US"/>
              <a:pPr/>
              <a:t>‹#›</a:t>
            </a:fld>
            <a:endParaRPr lang="en-US" altLang="en-US"/>
          </a:p>
        </p:txBody>
      </p:sp>
    </p:spTree>
    <p:extLst>
      <p:ext uri="{BB962C8B-B14F-4D97-AF65-F5344CB8AC3E}">
        <p14:creationId xmlns:p14="http://schemas.microsoft.com/office/powerpoint/2010/main" val="1319223847"/>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92238938-E4ED-260E-3198-D84309977B37}"/>
              </a:ext>
            </a:extLst>
          </p:cNvPr>
          <p:cNvCxnSpPr/>
          <p:nvPr/>
        </p:nvCxnSpPr>
        <p:spPr>
          <a:xfrm>
            <a:off x="731838" y="34496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1771651"/>
            <a:ext cx="7772400" cy="1650206"/>
          </a:xfrm>
        </p:spPr>
        <p:txBody>
          <a:bodyPr anchor="b"/>
          <a:lstStyle>
            <a:lvl1pPr algn="l">
              <a:defRPr sz="49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470156"/>
            <a:ext cx="7772400" cy="1125141"/>
          </a:xfrm>
        </p:spPr>
        <p:txBody>
          <a:bodyPr>
            <a:normAutofit/>
          </a:bodyPr>
          <a:lstStyle>
            <a:lvl1pPr marL="0" indent="0">
              <a:buNone/>
              <a:defRPr sz="2300">
                <a:solidFill>
                  <a:schemeClr val="tx2"/>
                </a:solidFill>
              </a:defRPr>
            </a:lvl1pPr>
            <a:lvl2pPr marL="457111" indent="0">
              <a:buNone/>
              <a:defRPr sz="1700">
                <a:solidFill>
                  <a:schemeClr val="tx1">
                    <a:tint val="75000"/>
                  </a:schemeClr>
                </a:solidFill>
              </a:defRPr>
            </a:lvl2pPr>
            <a:lvl3pPr marL="914220" indent="0">
              <a:buNone/>
              <a:defRPr sz="1600">
                <a:solidFill>
                  <a:schemeClr val="tx1">
                    <a:tint val="75000"/>
                  </a:schemeClr>
                </a:solidFill>
              </a:defRPr>
            </a:lvl3pPr>
            <a:lvl4pPr marL="1371333" indent="0">
              <a:buNone/>
              <a:defRPr sz="1400">
                <a:solidFill>
                  <a:schemeClr val="tx1">
                    <a:tint val="75000"/>
                  </a:schemeClr>
                </a:solidFill>
              </a:defRPr>
            </a:lvl4pPr>
            <a:lvl5pPr marL="1828442" indent="0">
              <a:buNone/>
              <a:defRPr sz="1400">
                <a:solidFill>
                  <a:schemeClr val="tx1">
                    <a:tint val="75000"/>
                  </a:schemeClr>
                </a:solidFill>
              </a:defRPr>
            </a:lvl5pPr>
            <a:lvl6pPr marL="2285551" indent="0">
              <a:buNone/>
              <a:defRPr sz="1400">
                <a:solidFill>
                  <a:schemeClr val="tx1">
                    <a:tint val="75000"/>
                  </a:schemeClr>
                </a:solidFill>
              </a:defRPr>
            </a:lvl6pPr>
            <a:lvl7pPr marL="2742662" indent="0">
              <a:buNone/>
              <a:defRPr sz="1400">
                <a:solidFill>
                  <a:schemeClr val="tx1">
                    <a:tint val="75000"/>
                  </a:schemeClr>
                </a:solidFill>
              </a:defRPr>
            </a:lvl7pPr>
            <a:lvl8pPr marL="3199773" indent="0">
              <a:buNone/>
              <a:defRPr sz="1400">
                <a:solidFill>
                  <a:schemeClr val="tx1">
                    <a:tint val="75000"/>
                  </a:schemeClr>
                </a:solidFill>
              </a:defRPr>
            </a:lvl8pPr>
            <a:lvl9pPr marL="3656884"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78365B9B-B487-0074-4686-D2FFD549505E}"/>
              </a:ext>
            </a:extLst>
          </p:cNvPr>
          <p:cNvSpPr>
            <a:spLocks noGrp="1"/>
          </p:cNvSpPr>
          <p:nvPr>
            <p:ph type="dt" sz="half" idx="10"/>
          </p:nvPr>
        </p:nvSpPr>
        <p:spPr/>
        <p:txBody>
          <a:bodyPr/>
          <a:lstStyle>
            <a:lvl1pPr>
              <a:defRPr/>
            </a:lvl1pPr>
          </a:lstStyle>
          <a:p>
            <a:pPr>
              <a:defRPr/>
            </a:pPr>
            <a:fld id="{9940C770-68E2-7D4B-88BF-C681F5B866ED}" type="datetime1">
              <a:rPr lang="en-US"/>
              <a:pPr>
                <a:defRPr/>
              </a:pPr>
              <a:t>5/30/2023</a:t>
            </a:fld>
            <a:endParaRPr lang="en-US"/>
          </a:p>
        </p:txBody>
      </p:sp>
      <p:sp>
        <p:nvSpPr>
          <p:cNvPr id="6" name="Footer Placeholder 4">
            <a:extLst>
              <a:ext uri="{FF2B5EF4-FFF2-40B4-BE49-F238E27FC236}">
                <a16:creationId xmlns:a16="http://schemas.microsoft.com/office/drawing/2014/main" id="{576D407E-5D10-1253-AA85-AD99480D20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5725AFD-4247-885C-3106-CADC6970554C}"/>
              </a:ext>
            </a:extLst>
          </p:cNvPr>
          <p:cNvSpPr>
            <a:spLocks noGrp="1"/>
          </p:cNvSpPr>
          <p:nvPr>
            <p:ph type="sldNum" sz="quarter" idx="12"/>
          </p:nvPr>
        </p:nvSpPr>
        <p:spPr/>
        <p:txBody>
          <a:bodyPr/>
          <a:lstStyle>
            <a:lvl1pPr>
              <a:defRPr/>
            </a:lvl1pPr>
          </a:lstStyle>
          <a:p>
            <a:fld id="{9C7C1619-72B9-D046-8C7D-7149E5B3EC3F}" type="slidenum">
              <a:rPr lang="en-US" altLang="en-US"/>
              <a:pPr/>
              <a:t>‹#›</a:t>
            </a:fld>
            <a:endParaRPr lang="en-US" altLang="en-US"/>
          </a:p>
        </p:txBody>
      </p:sp>
    </p:spTree>
    <p:extLst>
      <p:ext uri="{BB962C8B-B14F-4D97-AF65-F5344CB8AC3E}">
        <p14:creationId xmlns:p14="http://schemas.microsoft.com/office/powerpoint/2010/main" val="1706213277"/>
      </p:ext>
    </p:extLst>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55025"/>
            <a:ext cx="4038600" cy="3538727"/>
          </a:xfrm>
        </p:spPr>
        <p:txBody>
          <a:bodyPr/>
          <a:lstStyle>
            <a:lvl1pPr>
              <a:defRPr sz="2700"/>
            </a:lvl1pPr>
            <a:lvl2pPr>
              <a:defRPr sz="23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55025"/>
            <a:ext cx="4038600" cy="3538727"/>
          </a:xfrm>
        </p:spPr>
        <p:txBody>
          <a:bodyPr/>
          <a:lstStyle>
            <a:lvl1pPr>
              <a:defRPr sz="2700"/>
            </a:lvl1pPr>
            <a:lvl2pPr>
              <a:defRPr sz="23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1C1DBE9-BE75-84B2-4C7C-C07DE351CB01}"/>
              </a:ext>
            </a:extLst>
          </p:cNvPr>
          <p:cNvSpPr>
            <a:spLocks noGrp="1"/>
          </p:cNvSpPr>
          <p:nvPr>
            <p:ph type="dt" sz="half" idx="10"/>
          </p:nvPr>
        </p:nvSpPr>
        <p:spPr/>
        <p:txBody>
          <a:bodyPr/>
          <a:lstStyle>
            <a:lvl1pPr>
              <a:defRPr/>
            </a:lvl1pPr>
          </a:lstStyle>
          <a:p>
            <a:pPr>
              <a:defRPr/>
            </a:pPr>
            <a:fld id="{2DD2DC0E-9126-A245-8322-87DA955109CB}" type="datetime1">
              <a:rPr lang="en-US"/>
              <a:pPr>
                <a:defRPr/>
              </a:pPr>
              <a:t>5/30/2023</a:t>
            </a:fld>
            <a:endParaRPr lang="en-US"/>
          </a:p>
        </p:txBody>
      </p:sp>
      <p:sp>
        <p:nvSpPr>
          <p:cNvPr id="6" name="Footer Placeholder 4">
            <a:extLst>
              <a:ext uri="{FF2B5EF4-FFF2-40B4-BE49-F238E27FC236}">
                <a16:creationId xmlns:a16="http://schemas.microsoft.com/office/drawing/2014/main" id="{92131608-F50C-ABEC-1DB9-971C26B2D8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5B6F2CC-B3F4-5100-CC8B-6EFF834B62C2}"/>
              </a:ext>
            </a:extLst>
          </p:cNvPr>
          <p:cNvSpPr>
            <a:spLocks noGrp="1"/>
          </p:cNvSpPr>
          <p:nvPr>
            <p:ph type="sldNum" sz="quarter" idx="12"/>
          </p:nvPr>
        </p:nvSpPr>
        <p:spPr/>
        <p:txBody>
          <a:bodyPr/>
          <a:lstStyle>
            <a:lvl1pPr>
              <a:defRPr/>
            </a:lvl1pPr>
          </a:lstStyle>
          <a:p>
            <a:fld id="{D0B3A815-A372-7243-9891-D7679276D951}" type="slidenum">
              <a:rPr lang="en-US" altLang="en-US"/>
              <a:pPr/>
              <a:t>‹#›</a:t>
            </a:fld>
            <a:endParaRPr lang="en-US" altLang="en-US"/>
          </a:p>
        </p:txBody>
      </p:sp>
    </p:spTree>
    <p:extLst>
      <p:ext uri="{BB962C8B-B14F-4D97-AF65-F5344CB8AC3E}">
        <p14:creationId xmlns:p14="http://schemas.microsoft.com/office/powerpoint/2010/main" val="8499122"/>
      </p:ext>
    </p:extLst>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5572E8D-8A89-BE11-0451-5B0BC8C7CD11}"/>
              </a:ext>
            </a:extLst>
          </p:cNvPr>
          <p:cNvCxnSpPr/>
          <p:nvPr/>
        </p:nvCxnSpPr>
        <p:spPr>
          <a:xfrm rot="5400000">
            <a:off x="2807494" y="3034506"/>
            <a:ext cx="3530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257300"/>
            <a:ext cx="3931920" cy="47982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100" b="0">
                <a:solidFill>
                  <a:schemeClr val="tx2"/>
                </a:solidFill>
              </a:defRPr>
            </a:lvl1pPr>
            <a:lvl2pPr marL="457111" indent="0">
              <a:buNone/>
              <a:defRPr sz="2100" b="1"/>
            </a:lvl2pPr>
            <a:lvl3pPr marL="914220" indent="0">
              <a:buNone/>
              <a:defRPr sz="1700" b="1"/>
            </a:lvl3pPr>
            <a:lvl4pPr marL="1371333" indent="0">
              <a:buNone/>
              <a:defRPr sz="1600" b="1"/>
            </a:lvl4pPr>
            <a:lvl5pPr marL="1828442" indent="0">
              <a:buNone/>
              <a:defRPr sz="1600" b="1"/>
            </a:lvl5pPr>
            <a:lvl6pPr marL="2285551" indent="0">
              <a:buNone/>
              <a:defRPr sz="1600" b="1"/>
            </a:lvl6pPr>
            <a:lvl7pPr marL="2742662" indent="0">
              <a:buNone/>
              <a:defRPr sz="1600" b="1"/>
            </a:lvl7pPr>
            <a:lvl8pPr marL="3199773" indent="0">
              <a:buNone/>
              <a:defRPr sz="1600" b="1"/>
            </a:lvl8pPr>
            <a:lvl9pPr marL="365688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3931920" cy="2963464"/>
          </a:xfrm>
        </p:spPr>
        <p:txBody>
          <a:bodyPr/>
          <a:lstStyle>
            <a:lvl1pPr>
              <a:defRPr sz="23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257300"/>
            <a:ext cx="3931920" cy="479824"/>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100" b="0" kern="1200" dirty="0" smtClean="0">
                <a:solidFill>
                  <a:schemeClr val="tx2"/>
                </a:solidFill>
                <a:latin typeface="+mn-lt"/>
                <a:ea typeface="+mn-ea"/>
                <a:cs typeface="+mn-cs"/>
              </a:defRPr>
            </a:lvl1pPr>
            <a:lvl2pPr marL="457111" indent="0">
              <a:buNone/>
              <a:defRPr sz="2100" b="1"/>
            </a:lvl2pPr>
            <a:lvl3pPr marL="914220" indent="0">
              <a:buNone/>
              <a:defRPr sz="1700" b="1"/>
            </a:lvl3pPr>
            <a:lvl4pPr marL="1371333" indent="0">
              <a:buNone/>
              <a:defRPr sz="1600" b="1"/>
            </a:lvl4pPr>
            <a:lvl5pPr marL="1828442" indent="0">
              <a:buNone/>
              <a:defRPr sz="1600" b="1"/>
            </a:lvl5pPr>
            <a:lvl6pPr marL="2285551" indent="0">
              <a:buNone/>
              <a:defRPr sz="1600" b="1"/>
            </a:lvl6pPr>
            <a:lvl7pPr marL="2742662" indent="0">
              <a:buNone/>
              <a:defRPr sz="1600" b="1"/>
            </a:lvl7pPr>
            <a:lvl8pPr marL="3199773" indent="0">
              <a:buNone/>
              <a:defRPr sz="1600" b="1"/>
            </a:lvl8pPr>
            <a:lvl9pPr marL="365688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1828800"/>
            <a:ext cx="3931920" cy="2963464"/>
          </a:xfrm>
        </p:spPr>
        <p:txBody>
          <a:bodyPr/>
          <a:lstStyle>
            <a:lvl1pPr>
              <a:defRPr sz="23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3BC2EB88-83BA-0009-30B6-C549DFD56DD6}"/>
              </a:ext>
            </a:extLst>
          </p:cNvPr>
          <p:cNvSpPr>
            <a:spLocks noGrp="1"/>
          </p:cNvSpPr>
          <p:nvPr>
            <p:ph type="dt" sz="half" idx="10"/>
          </p:nvPr>
        </p:nvSpPr>
        <p:spPr/>
        <p:txBody>
          <a:bodyPr/>
          <a:lstStyle>
            <a:lvl1pPr>
              <a:defRPr/>
            </a:lvl1pPr>
          </a:lstStyle>
          <a:p>
            <a:pPr>
              <a:defRPr/>
            </a:pPr>
            <a:fld id="{6BDEB06D-AC1D-CE40-A800-04E1C5F56633}" type="datetime1">
              <a:rPr lang="en-US"/>
              <a:pPr>
                <a:defRPr/>
              </a:pPr>
              <a:t>5/30/2023</a:t>
            </a:fld>
            <a:endParaRPr lang="en-US"/>
          </a:p>
        </p:txBody>
      </p:sp>
      <p:sp>
        <p:nvSpPr>
          <p:cNvPr id="9" name="Footer Placeholder 7">
            <a:extLst>
              <a:ext uri="{FF2B5EF4-FFF2-40B4-BE49-F238E27FC236}">
                <a16:creationId xmlns:a16="http://schemas.microsoft.com/office/drawing/2014/main" id="{3688EA06-0977-6501-FDA3-9D297C91151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2E02B8BA-84E9-EAAA-C503-0F58ECC94DB0}"/>
              </a:ext>
            </a:extLst>
          </p:cNvPr>
          <p:cNvSpPr>
            <a:spLocks noGrp="1"/>
          </p:cNvSpPr>
          <p:nvPr>
            <p:ph type="sldNum" sz="quarter" idx="12"/>
          </p:nvPr>
        </p:nvSpPr>
        <p:spPr/>
        <p:txBody>
          <a:bodyPr/>
          <a:lstStyle>
            <a:lvl1pPr>
              <a:defRPr/>
            </a:lvl1pPr>
          </a:lstStyle>
          <a:p>
            <a:fld id="{3333E956-B027-424A-813C-45F2EC5DEC69}" type="slidenum">
              <a:rPr lang="en-US" altLang="en-US"/>
              <a:pPr/>
              <a:t>‹#›</a:t>
            </a:fld>
            <a:endParaRPr lang="en-US" altLang="en-US"/>
          </a:p>
        </p:txBody>
      </p:sp>
    </p:spTree>
    <p:extLst>
      <p:ext uri="{BB962C8B-B14F-4D97-AF65-F5344CB8AC3E}">
        <p14:creationId xmlns:p14="http://schemas.microsoft.com/office/powerpoint/2010/main" val="3992012299"/>
      </p:ext>
    </p:extLst>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A485040-1F68-8154-EB65-4902288ACDCF}"/>
              </a:ext>
            </a:extLst>
          </p:cNvPr>
          <p:cNvSpPr>
            <a:spLocks noGrp="1"/>
          </p:cNvSpPr>
          <p:nvPr>
            <p:ph type="dt" sz="half" idx="10"/>
          </p:nvPr>
        </p:nvSpPr>
        <p:spPr/>
        <p:txBody>
          <a:bodyPr/>
          <a:lstStyle>
            <a:lvl1pPr>
              <a:defRPr/>
            </a:lvl1pPr>
          </a:lstStyle>
          <a:p>
            <a:pPr>
              <a:defRPr/>
            </a:pPr>
            <a:fld id="{8B3ABCFC-3823-E14F-86CA-31977D00EE06}" type="datetime1">
              <a:rPr lang="en-US"/>
              <a:pPr>
                <a:defRPr/>
              </a:pPr>
              <a:t>5/30/2023</a:t>
            </a:fld>
            <a:endParaRPr lang="en-US"/>
          </a:p>
        </p:txBody>
      </p:sp>
      <p:sp>
        <p:nvSpPr>
          <p:cNvPr id="4" name="Footer Placeholder 4">
            <a:extLst>
              <a:ext uri="{FF2B5EF4-FFF2-40B4-BE49-F238E27FC236}">
                <a16:creationId xmlns:a16="http://schemas.microsoft.com/office/drawing/2014/main" id="{7FE94DC5-17C8-82EB-B52B-CEDCCCB887B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A3F95AB-6643-A7EC-9204-E31B3EB5DCB6}"/>
              </a:ext>
            </a:extLst>
          </p:cNvPr>
          <p:cNvSpPr>
            <a:spLocks noGrp="1"/>
          </p:cNvSpPr>
          <p:nvPr>
            <p:ph type="sldNum" sz="quarter" idx="12"/>
          </p:nvPr>
        </p:nvSpPr>
        <p:spPr/>
        <p:txBody>
          <a:bodyPr/>
          <a:lstStyle>
            <a:lvl1pPr>
              <a:defRPr/>
            </a:lvl1pPr>
          </a:lstStyle>
          <a:p>
            <a:fld id="{7ADAD916-D793-0847-B6CF-E0930CDEEE41}" type="slidenum">
              <a:rPr lang="en-US" altLang="en-US"/>
              <a:pPr/>
              <a:t>‹#›</a:t>
            </a:fld>
            <a:endParaRPr lang="en-US" altLang="en-US"/>
          </a:p>
        </p:txBody>
      </p:sp>
    </p:spTree>
    <p:extLst>
      <p:ext uri="{BB962C8B-B14F-4D97-AF65-F5344CB8AC3E}">
        <p14:creationId xmlns:p14="http://schemas.microsoft.com/office/powerpoint/2010/main" val="447391549"/>
      </p:ext>
    </p:extLst>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08F2033-D7B0-8AAB-4238-7892F2AE309C}"/>
              </a:ext>
            </a:extLst>
          </p:cNvPr>
          <p:cNvSpPr>
            <a:spLocks noGrp="1"/>
          </p:cNvSpPr>
          <p:nvPr>
            <p:ph type="dt" sz="half" idx="10"/>
          </p:nvPr>
        </p:nvSpPr>
        <p:spPr/>
        <p:txBody>
          <a:bodyPr/>
          <a:lstStyle>
            <a:lvl1pPr>
              <a:defRPr/>
            </a:lvl1pPr>
          </a:lstStyle>
          <a:p>
            <a:pPr>
              <a:defRPr/>
            </a:pPr>
            <a:fld id="{87A89E63-A455-1F43-997E-18AC8CE03301}" type="datetime1">
              <a:rPr lang="en-US"/>
              <a:pPr>
                <a:defRPr/>
              </a:pPr>
              <a:t>5/30/2023</a:t>
            </a:fld>
            <a:endParaRPr lang="en-US"/>
          </a:p>
        </p:txBody>
      </p:sp>
      <p:sp>
        <p:nvSpPr>
          <p:cNvPr id="3" name="Footer Placeholder 4">
            <a:extLst>
              <a:ext uri="{FF2B5EF4-FFF2-40B4-BE49-F238E27FC236}">
                <a16:creationId xmlns:a16="http://schemas.microsoft.com/office/drawing/2014/main" id="{6EFE00E8-D52D-35E5-0655-91D9B04FC8B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0CC2571-C2F5-0E79-B813-C52ECBA9ED3D}"/>
              </a:ext>
            </a:extLst>
          </p:cNvPr>
          <p:cNvSpPr>
            <a:spLocks noGrp="1"/>
          </p:cNvSpPr>
          <p:nvPr>
            <p:ph type="sldNum" sz="quarter" idx="12"/>
          </p:nvPr>
        </p:nvSpPr>
        <p:spPr/>
        <p:txBody>
          <a:bodyPr/>
          <a:lstStyle>
            <a:lvl1pPr>
              <a:defRPr/>
            </a:lvl1pPr>
          </a:lstStyle>
          <a:p>
            <a:fld id="{F1957323-843C-C043-A8FC-641D2E32C84A}" type="slidenum">
              <a:rPr lang="en-US" altLang="en-US"/>
              <a:pPr/>
              <a:t>‹#›</a:t>
            </a:fld>
            <a:endParaRPr lang="en-US" altLang="en-US"/>
          </a:p>
        </p:txBody>
      </p:sp>
    </p:spTree>
    <p:extLst>
      <p:ext uri="{BB962C8B-B14F-4D97-AF65-F5344CB8AC3E}">
        <p14:creationId xmlns:p14="http://schemas.microsoft.com/office/powerpoint/2010/main" val="834727866"/>
      </p:ext>
    </p:extLst>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B953BD04-0568-EB98-4802-C64A852894E8}"/>
              </a:ext>
            </a:extLst>
          </p:cNvPr>
          <p:cNvCxnSpPr/>
          <p:nvPr/>
        </p:nvCxnSpPr>
        <p:spPr>
          <a:xfrm rot="5400000">
            <a:off x="683419" y="2685256"/>
            <a:ext cx="418465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2" y="594057"/>
            <a:ext cx="2139696" cy="946406"/>
          </a:xfrm>
        </p:spPr>
        <p:txBody>
          <a:bodyPr anchor="b">
            <a:noAutofit/>
          </a:bodyPr>
          <a:lstStyle>
            <a:lvl1pPr algn="l">
              <a:defRPr sz="2300" b="0"/>
            </a:lvl1pPr>
          </a:lstStyle>
          <a:p>
            <a:r>
              <a:rPr lang="en-US"/>
              <a:t>Click to edit Master title style</a:t>
            </a:r>
            <a:endParaRPr lang="en-US" dirty="0"/>
          </a:p>
        </p:txBody>
      </p:sp>
      <p:sp>
        <p:nvSpPr>
          <p:cNvPr id="3" name="Content Placeholder 2"/>
          <p:cNvSpPr>
            <a:spLocks noGrp="1"/>
          </p:cNvSpPr>
          <p:nvPr>
            <p:ph idx="1"/>
          </p:nvPr>
        </p:nvSpPr>
        <p:spPr>
          <a:xfrm>
            <a:off x="2971800" y="594062"/>
            <a:ext cx="5715000" cy="4183380"/>
          </a:xfrm>
        </p:spPr>
        <p:txBody>
          <a:bodyPr/>
          <a:lstStyle>
            <a:lvl1pPr>
              <a:defRPr sz="31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3" y="1597925"/>
            <a:ext cx="2139696" cy="3182710"/>
          </a:xfrm>
        </p:spPr>
        <p:txBody>
          <a:bodyPr/>
          <a:lstStyle>
            <a:lvl1pPr marL="0" indent="0">
              <a:buNone/>
              <a:defRPr sz="1400"/>
            </a:lvl1pPr>
            <a:lvl2pPr marL="457111" indent="0">
              <a:buNone/>
              <a:defRPr sz="1200"/>
            </a:lvl2pPr>
            <a:lvl3pPr marL="914220" indent="0">
              <a:buNone/>
              <a:defRPr sz="1000"/>
            </a:lvl3pPr>
            <a:lvl4pPr marL="1371333" indent="0">
              <a:buNone/>
              <a:defRPr sz="1000"/>
            </a:lvl4pPr>
            <a:lvl5pPr marL="1828442" indent="0">
              <a:buNone/>
              <a:defRPr sz="1000"/>
            </a:lvl5pPr>
            <a:lvl6pPr marL="2285551" indent="0">
              <a:buNone/>
              <a:defRPr sz="1000"/>
            </a:lvl6pPr>
            <a:lvl7pPr marL="2742662" indent="0">
              <a:buNone/>
              <a:defRPr sz="1000"/>
            </a:lvl7pPr>
            <a:lvl8pPr marL="3199773" indent="0">
              <a:buNone/>
              <a:defRPr sz="1000"/>
            </a:lvl8pPr>
            <a:lvl9pPr marL="3656884"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35683BB0-0ECB-490C-2B97-1EE487A2F474}"/>
              </a:ext>
            </a:extLst>
          </p:cNvPr>
          <p:cNvSpPr>
            <a:spLocks noGrp="1"/>
          </p:cNvSpPr>
          <p:nvPr>
            <p:ph type="dt" sz="half" idx="10"/>
          </p:nvPr>
        </p:nvSpPr>
        <p:spPr/>
        <p:txBody>
          <a:bodyPr/>
          <a:lstStyle>
            <a:lvl1pPr>
              <a:defRPr/>
            </a:lvl1pPr>
          </a:lstStyle>
          <a:p>
            <a:pPr>
              <a:defRPr/>
            </a:pPr>
            <a:fld id="{029288E0-347B-B047-BCAF-2ED90C4825B0}" type="datetime1">
              <a:rPr lang="en-US"/>
              <a:pPr>
                <a:defRPr/>
              </a:pPr>
              <a:t>5/30/2023</a:t>
            </a:fld>
            <a:endParaRPr lang="en-US"/>
          </a:p>
        </p:txBody>
      </p:sp>
      <p:sp>
        <p:nvSpPr>
          <p:cNvPr id="7" name="Footer Placeholder 5">
            <a:extLst>
              <a:ext uri="{FF2B5EF4-FFF2-40B4-BE49-F238E27FC236}">
                <a16:creationId xmlns:a16="http://schemas.microsoft.com/office/drawing/2014/main" id="{03992BA2-5496-8FB7-D33D-E0F14A305AC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F37CD84-60E9-C7F8-6252-E300DB5CD8C6}"/>
              </a:ext>
            </a:extLst>
          </p:cNvPr>
          <p:cNvSpPr>
            <a:spLocks noGrp="1"/>
          </p:cNvSpPr>
          <p:nvPr>
            <p:ph type="sldNum" sz="quarter" idx="12"/>
          </p:nvPr>
        </p:nvSpPr>
        <p:spPr/>
        <p:txBody>
          <a:bodyPr/>
          <a:lstStyle>
            <a:lvl1pPr>
              <a:defRPr/>
            </a:lvl1pPr>
          </a:lstStyle>
          <a:p>
            <a:fld id="{3FEE9E44-7495-844D-A2DE-E1BA6F2CA3E3}" type="slidenum">
              <a:rPr lang="en-US" altLang="en-US"/>
              <a:pPr/>
              <a:t>‹#›</a:t>
            </a:fld>
            <a:endParaRPr lang="en-US" altLang="en-US"/>
          </a:p>
        </p:txBody>
      </p:sp>
    </p:spTree>
    <p:extLst>
      <p:ext uri="{BB962C8B-B14F-4D97-AF65-F5344CB8AC3E}">
        <p14:creationId xmlns:p14="http://schemas.microsoft.com/office/powerpoint/2010/main" val="2507480356"/>
      </p:ext>
    </p:extLst>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lstStyle>
            <a:lvl1pPr algn="l">
              <a:defRPr sz="2300" b="0"/>
            </a:lvl1pPr>
          </a:lstStyle>
          <a:p>
            <a:r>
              <a:rPr lang="en-US"/>
              <a:t>Click to edit Master title style</a:t>
            </a:r>
            <a:endParaRPr lang="en-US" dirty="0"/>
          </a:p>
        </p:txBody>
      </p:sp>
      <p:sp>
        <p:nvSpPr>
          <p:cNvPr id="3" name="Picture Placeholder 2"/>
          <p:cNvSpPr>
            <a:spLocks noGrp="1"/>
          </p:cNvSpPr>
          <p:nvPr>
            <p:ph type="pic" idx="1"/>
          </p:nvPr>
        </p:nvSpPr>
        <p:spPr>
          <a:xfrm>
            <a:off x="2858610" y="628651"/>
            <a:ext cx="5904390" cy="4125341"/>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100"/>
            </a:lvl1pPr>
            <a:lvl2pPr marL="457111" indent="0">
              <a:buNone/>
              <a:defRPr sz="2700"/>
            </a:lvl2pPr>
            <a:lvl3pPr marL="914220" indent="0">
              <a:buNone/>
              <a:defRPr sz="2300"/>
            </a:lvl3pPr>
            <a:lvl4pPr marL="1371333" indent="0">
              <a:buNone/>
              <a:defRPr sz="2100"/>
            </a:lvl4pPr>
            <a:lvl5pPr marL="1828442" indent="0">
              <a:buNone/>
              <a:defRPr sz="2100"/>
            </a:lvl5pPr>
            <a:lvl6pPr marL="2285551" indent="0">
              <a:buNone/>
              <a:defRPr sz="2100"/>
            </a:lvl6pPr>
            <a:lvl7pPr marL="2742662" indent="0">
              <a:buNone/>
              <a:defRPr sz="2100"/>
            </a:lvl7pPr>
            <a:lvl8pPr marL="3199773" indent="0">
              <a:buNone/>
              <a:defRPr sz="2100"/>
            </a:lvl8pPr>
            <a:lvl9pPr marL="3656884" indent="0">
              <a:buNone/>
              <a:defRPr sz="21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2" y="1600208"/>
            <a:ext cx="2139696" cy="3182114"/>
          </a:xfrm>
        </p:spPr>
        <p:txBody>
          <a:bodyPr/>
          <a:lstStyle>
            <a:lvl1pPr marL="0" indent="0">
              <a:buNone/>
              <a:defRPr sz="1400"/>
            </a:lvl1pPr>
            <a:lvl2pPr marL="457111" indent="0">
              <a:buNone/>
              <a:defRPr sz="1200"/>
            </a:lvl2pPr>
            <a:lvl3pPr marL="914220" indent="0">
              <a:buNone/>
              <a:defRPr sz="1000"/>
            </a:lvl3pPr>
            <a:lvl4pPr marL="1371333" indent="0">
              <a:buNone/>
              <a:defRPr sz="1000"/>
            </a:lvl4pPr>
            <a:lvl5pPr marL="1828442" indent="0">
              <a:buNone/>
              <a:defRPr sz="1000"/>
            </a:lvl5pPr>
            <a:lvl6pPr marL="2285551" indent="0">
              <a:buNone/>
              <a:defRPr sz="1000"/>
            </a:lvl6pPr>
            <a:lvl7pPr marL="2742662" indent="0">
              <a:buNone/>
              <a:defRPr sz="1000"/>
            </a:lvl7pPr>
            <a:lvl8pPr marL="3199773" indent="0">
              <a:buNone/>
              <a:defRPr sz="1000"/>
            </a:lvl8pPr>
            <a:lvl9pPr marL="3656884"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66574DE-F00E-C73D-E9FA-BD9C29F661B9}"/>
              </a:ext>
            </a:extLst>
          </p:cNvPr>
          <p:cNvSpPr>
            <a:spLocks noGrp="1"/>
          </p:cNvSpPr>
          <p:nvPr>
            <p:ph type="dt" sz="half" idx="10"/>
          </p:nvPr>
        </p:nvSpPr>
        <p:spPr/>
        <p:txBody>
          <a:bodyPr/>
          <a:lstStyle>
            <a:lvl1pPr>
              <a:defRPr/>
            </a:lvl1pPr>
          </a:lstStyle>
          <a:p>
            <a:pPr>
              <a:defRPr/>
            </a:pPr>
            <a:fld id="{24182604-2C41-134F-9BA0-B27F8D10BD71}" type="datetime1">
              <a:rPr lang="en-US"/>
              <a:pPr>
                <a:defRPr/>
              </a:pPr>
              <a:t>5/30/2023</a:t>
            </a:fld>
            <a:endParaRPr lang="en-US"/>
          </a:p>
        </p:txBody>
      </p:sp>
      <p:sp>
        <p:nvSpPr>
          <p:cNvPr id="6" name="Footer Placeholder 4">
            <a:extLst>
              <a:ext uri="{FF2B5EF4-FFF2-40B4-BE49-F238E27FC236}">
                <a16:creationId xmlns:a16="http://schemas.microsoft.com/office/drawing/2014/main" id="{97EFBE8D-2F2A-F1B6-541E-F097E33107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2C2AAA-DFCE-2842-459C-87CBC2EF216B}"/>
              </a:ext>
            </a:extLst>
          </p:cNvPr>
          <p:cNvSpPr>
            <a:spLocks noGrp="1"/>
          </p:cNvSpPr>
          <p:nvPr>
            <p:ph type="sldNum" sz="quarter" idx="12"/>
          </p:nvPr>
        </p:nvSpPr>
        <p:spPr/>
        <p:txBody>
          <a:bodyPr/>
          <a:lstStyle>
            <a:lvl1pPr>
              <a:defRPr/>
            </a:lvl1pPr>
          </a:lstStyle>
          <a:p>
            <a:fld id="{C9ABFD7B-59E3-4343-9136-D837FC17200D}" type="slidenum">
              <a:rPr lang="en-US" altLang="en-US"/>
              <a:pPr/>
              <a:t>‹#›</a:t>
            </a:fld>
            <a:endParaRPr lang="en-US" altLang="en-US"/>
          </a:p>
        </p:txBody>
      </p:sp>
    </p:spTree>
    <p:extLst>
      <p:ext uri="{BB962C8B-B14F-4D97-AF65-F5344CB8AC3E}">
        <p14:creationId xmlns:p14="http://schemas.microsoft.com/office/powerpoint/2010/main" val="3667075941"/>
      </p:ext>
    </p:extLst>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DD3891-A223-53B0-737C-0EB84270E1D7}"/>
              </a:ext>
            </a:extLst>
          </p:cNvPr>
          <p:cNvSpPr>
            <a:spLocks noGrp="1"/>
          </p:cNvSpPr>
          <p:nvPr>
            <p:ph type="title"/>
          </p:nvPr>
        </p:nvSpPr>
        <p:spPr>
          <a:xfrm>
            <a:off x="457200" y="400050"/>
            <a:ext cx="8229600" cy="742950"/>
          </a:xfrm>
          <a:prstGeom prst="rect">
            <a:avLst/>
          </a:prstGeom>
        </p:spPr>
        <p:txBody>
          <a:bodyPr vert="horz" lIns="91422" tIns="45711" rIns="91422" bIns="45711"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80769CAF-C00C-05C5-19B4-842378406BCD}"/>
              </a:ext>
            </a:extLst>
          </p:cNvPr>
          <p:cNvSpPr>
            <a:spLocks noGrp="1"/>
          </p:cNvSpPr>
          <p:nvPr>
            <p:ph type="body" idx="1"/>
          </p:nvPr>
        </p:nvSpPr>
        <p:spPr bwMode="auto">
          <a:xfrm>
            <a:off x="457200" y="120015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2" tIns="45711" rIns="91422" bIns="4571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140532B-3CB3-2145-4882-FC3D4E752EE9}"/>
              </a:ext>
            </a:extLst>
          </p:cNvPr>
          <p:cNvSpPr>
            <a:spLocks noGrp="1"/>
          </p:cNvSpPr>
          <p:nvPr>
            <p:ph type="dt" sz="half" idx="2"/>
          </p:nvPr>
        </p:nvSpPr>
        <p:spPr>
          <a:xfrm>
            <a:off x="457200" y="14288"/>
            <a:ext cx="2895600" cy="246062"/>
          </a:xfrm>
          <a:prstGeom prst="rect">
            <a:avLst/>
          </a:prstGeom>
        </p:spPr>
        <p:txBody>
          <a:bodyPr vert="horz" lIns="91422" tIns="45711" rIns="91422" bIns="45711" rtlCol="0" anchor="ctr"/>
          <a:lstStyle>
            <a:lvl1pPr algn="l">
              <a:defRPr sz="1200">
                <a:solidFill>
                  <a:srgbClr val="FFFFFF"/>
                </a:solidFill>
                <a:cs typeface="Arial" charset="0"/>
              </a:defRPr>
            </a:lvl1pPr>
          </a:lstStyle>
          <a:p>
            <a:pPr>
              <a:defRPr/>
            </a:pPr>
            <a:fld id="{3D087421-2CB4-E245-BA95-20BAC7246034}" type="datetime1">
              <a:rPr lang="en-US"/>
              <a:pPr>
                <a:defRPr/>
              </a:pPr>
              <a:t>5/30/2023</a:t>
            </a:fld>
            <a:endParaRPr lang="en-US"/>
          </a:p>
        </p:txBody>
      </p:sp>
      <p:sp>
        <p:nvSpPr>
          <p:cNvPr id="5" name="Footer Placeholder 4">
            <a:extLst>
              <a:ext uri="{FF2B5EF4-FFF2-40B4-BE49-F238E27FC236}">
                <a16:creationId xmlns:a16="http://schemas.microsoft.com/office/drawing/2014/main" id="{C09B3972-58A7-B9B9-8D10-95E213D1431F}"/>
              </a:ext>
            </a:extLst>
          </p:cNvPr>
          <p:cNvSpPr>
            <a:spLocks noGrp="1"/>
          </p:cNvSpPr>
          <p:nvPr>
            <p:ph type="ftr" sz="quarter" idx="3"/>
          </p:nvPr>
        </p:nvSpPr>
        <p:spPr>
          <a:xfrm>
            <a:off x="3429000" y="14288"/>
            <a:ext cx="4114800" cy="246062"/>
          </a:xfrm>
          <a:prstGeom prst="rect">
            <a:avLst/>
          </a:prstGeom>
        </p:spPr>
        <p:txBody>
          <a:bodyPr vert="horz" lIns="91422" tIns="45711" rIns="91422" bIns="45711" rtlCol="0" anchor="ctr"/>
          <a:lstStyle>
            <a:lvl1pPr algn="ctr">
              <a:defRPr sz="1200">
                <a:solidFill>
                  <a:srgbClr val="FFFFFF"/>
                </a:solidFill>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69F7D1BC-2B7B-8677-FD58-93D6D00516CE}"/>
              </a:ext>
            </a:extLst>
          </p:cNvPr>
          <p:cNvSpPr>
            <a:spLocks noGrp="1"/>
          </p:cNvSpPr>
          <p:nvPr>
            <p:ph type="sldNum" sz="quarter" idx="4"/>
          </p:nvPr>
        </p:nvSpPr>
        <p:spPr>
          <a:xfrm>
            <a:off x="7620000" y="14288"/>
            <a:ext cx="1066800" cy="246062"/>
          </a:xfrm>
          <a:prstGeom prst="rect">
            <a:avLst/>
          </a:prstGeom>
        </p:spPr>
        <p:txBody>
          <a:bodyPr vert="horz" wrap="square" lIns="91422" tIns="45711" rIns="91422" bIns="45711" numCol="1" anchor="ctr" anchorCtr="0" compatLnSpc="1">
            <a:prstTxWarp prst="textNoShape">
              <a:avLst/>
            </a:prstTxWarp>
          </a:bodyPr>
          <a:lstStyle>
            <a:lvl1pPr>
              <a:defRPr sz="1400" b="1">
                <a:solidFill>
                  <a:srgbClr val="FFFFFF"/>
                </a:solidFill>
              </a:defRPr>
            </a:lvl1pPr>
          </a:lstStyle>
          <a:p>
            <a:fld id="{B00B7933-06BB-9B42-98E5-91EBD0FC4F5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21" r:id="rId1"/>
    <p:sldLayoutId id="2147484514" r:id="rId2"/>
    <p:sldLayoutId id="2147484522" r:id="rId3"/>
    <p:sldLayoutId id="2147484515" r:id="rId4"/>
    <p:sldLayoutId id="2147484523" r:id="rId5"/>
    <p:sldLayoutId id="2147484516" r:id="rId6"/>
    <p:sldLayoutId id="2147484517" r:id="rId7"/>
    <p:sldLayoutId id="2147484524" r:id="rId8"/>
    <p:sldLayoutId id="2147484518" r:id="rId9"/>
    <p:sldLayoutId id="2147484519" r:id="rId10"/>
    <p:sldLayoutId id="2147484520" r:id="rId11"/>
  </p:sldLayoutIdLst>
  <p:transition spd="slow">
    <p:blinds dir="vert"/>
  </p:transition>
  <p:hf hdr="0" ftr="0" dt="0"/>
  <p:txStyles>
    <p:titleStyle>
      <a:lvl1pPr algn="l" rtl="0" eaLnBrk="0" fontAlgn="base" hangingPunct="0">
        <a:spcBef>
          <a:spcPct val="0"/>
        </a:spcBef>
        <a:spcAft>
          <a:spcPct val="0"/>
        </a:spcAft>
        <a:defRPr sz="4100" kern="1200" spc="-101">
          <a:solidFill>
            <a:schemeClr val="tx2"/>
          </a:solidFill>
          <a:latin typeface="+mj-lt"/>
          <a:ea typeface="+mj-ea"/>
          <a:cs typeface="+mj-cs"/>
        </a:defRPr>
      </a:lvl1pPr>
      <a:lvl2pPr algn="l" rtl="0" eaLnBrk="0" fontAlgn="base" hangingPunct="0">
        <a:spcBef>
          <a:spcPct val="0"/>
        </a:spcBef>
        <a:spcAft>
          <a:spcPct val="0"/>
        </a:spcAft>
        <a:defRPr sz="4100">
          <a:solidFill>
            <a:schemeClr val="tx2"/>
          </a:solidFill>
          <a:latin typeface="Arial" charset="0"/>
        </a:defRPr>
      </a:lvl2pPr>
      <a:lvl3pPr algn="l" rtl="0" eaLnBrk="0" fontAlgn="base" hangingPunct="0">
        <a:spcBef>
          <a:spcPct val="0"/>
        </a:spcBef>
        <a:spcAft>
          <a:spcPct val="0"/>
        </a:spcAft>
        <a:defRPr sz="4100">
          <a:solidFill>
            <a:schemeClr val="tx2"/>
          </a:solidFill>
          <a:latin typeface="Arial" charset="0"/>
        </a:defRPr>
      </a:lvl3pPr>
      <a:lvl4pPr algn="l" rtl="0" eaLnBrk="0" fontAlgn="base" hangingPunct="0">
        <a:spcBef>
          <a:spcPct val="0"/>
        </a:spcBef>
        <a:spcAft>
          <a:spcPct val="0"/>
        </a:spcAft>
        <a:defRPr sz="4100">
          <a:solidFill>
            <a:schemeClr val="tx2"/>
          </a:solidFill>
          <a:latin typeface="Arial" charset="0"/>
        </a:defRPr>
      </a:lvl4pPr>
      <a:lvl5pPr algn="l" rtl="0" eaLnBrk="0" fontAlgn="base" hangingPunct="0">
        <a:spcBef>
          <a:spcPct val="0"/>
        </a:spcBef>
        <a:spcAft>
          <a:spcPct val="0"/>
        </a:spcAft>
        <a:defRPr sz="4100">
          <a:solidFill>
            <a:schemeClr val="tx2"/>
          </a:solidFill>
          <a:latin typeface="Arial" charset="0"/>
        </a:defRPr>
      </a:lvl5pPr>
      <a:lvl6pPr marL="457111" algn="l" rtl="0" fontAlgn="base">
        <a:spcBef>
          <a:spcPct val="0"/>
        </a:spcBef>
        <a:spcAft>
          <a:spcPct val="0"/>
        </a:spcAft>
        <a:defRPr sz="4100">
          <a:solidFill>
            <a:schemeClr val="tx2"/>
          </a:solidFill>
          <a:latin typeface="Arial" charset="0"/>
        </a:defRPr>
      </a:lvl6pPr>
      <a:lvl7pPr marL="914220" algn="l" rtl="0" fontAlgn="base">
        <a:spcBef>
          <a:spcPct val="0"/>
        </a:spcBef>
        <a:spcAft>
          <a:spcPct val="0"/>
        </a:spcAft>
        <a:defRPr sz="4100">
          <a:solidFill>
            <a:schemeClr val="tx2"/>
          </a:solidFill>
          <a:latin typeface="Arial" charset="0"/>
        </a:defRPr>
      </a:lvl7pPr>
      <a:lvl8pPr marL="1371333" algn="l" rtl="0" fontAlgn="base">
        <a:spcBef>
          <a:spcPct val="0"/>
        </a:spcBef>
        <a:spcAft>
          <a:spcPct val="0"/>
        </a:spcAft>
        <a:defRPr sz="4100">
          <a:solidFill>
            <a:schemeClr val="tx2"/>
          </a:solidFill>
          <a:latin typeface="Arial" charset="0"/>
        </a:defRPr>
      </a:lvl8pPr>
      <a:lvl9pPr marL="1828442" algn="l" rtl="0" fontAlgn="base">
        <a:spcBef>
          <a:spcPct val="0"/>
        </a:spcBef>
        <a:spcAft>
          <a:spcPct val="0"/>
        </a:spcAft>
        <a:defRPr sz="4100">
          <a:solidFill>
            <a:schemeClr val="tx2"/>
          </a:solidFill>
          <a:latin typeface="Arial" charset="0"/>
        </a:defRPr>
      </a:lvl9pPr>
    </p:titleStyle>
    <p:bodyStyle>
      <a:lvl1pPr marL="179388" indent="-179388" algn="l" rtl="0" eaLnBrk="0" fontAlgn="base" hangingPunct="0">
        <a:spcBef>
          <a:spcPct val="20000"/>
        </a:spcBef>
        <a:spcAft>
          <a:spcPct val="0"/>
        </a:spcAft>
        <a:buClr>
          <a:schemeClr val="accent1"/>
        </a:buClr>
        <a:buSzPct val="85000"/>
        <a:buFont typeface="Arial" panose="020B0604020202020204" pitchFamily="34" charset="0"/>
        <a:buChar char="•"/>
        <a:defRPr sz="2300" kern="1200">
          <a:solidFill>
            <a:schemeClr val="tx1"/>
          </a:solidFill>
          <a:latin typeface="+mn-lt"/>
          <a:ea typeface="+mn-ea"/>
          <a:cs typeface="+mn-cs"/>
        </a:defRPr>
      </a:lvl1pPr>
      <a:lvl2pPr marL="454025" indent="-179388" algn="l" rtl="0" eaLnBrk="0" fontAlgn="base" hangingPunct="0">
        <a:spcBef>
          <a:spcPct val="20000"/>
        </a:spcBef>
        <a:spcAft>
          <a:spcPct val="0"/>
        </a:spcAft>
        <a:buClr>
          <a:schemeClr val="accent1"/>
        </a:buClr>
        <a:buSzPct val="85000"/>
        <a:buFont typeface="Arial" panose="020B0604020202020204" pitchFamily="34" charset="0"/>
        <a:buChar char="•"/>
        <a:defRPr sz="2100" kern="1200">
          <a:solidFill>
            <a:schemeClr val="tx1"/>
          </a:solidFill>
          <a:latin typeface="+mn-lt"/>
          <a:ea typeface="+mn-ea"/>
          <a:cs typeface="+mn-cs"/>
        </a:defRPr>
      </a:lvl2pPr>
      <a:lvl3pPr marL="727075" indent="-179388" algn="l" rtl="0" eaLnBrk="0" fontAlgn="base" hangingPunct="0">
        <a:spcBef>
          <a:spcPct val="20000"/>
        </a:spcBef>
        <a:spcAft>
          <a:spcPct val="0"/>
        </a:spcAft>
        <a:buClr>
          <a:schemeClr val="accent1"/>
        </a:buClr>
        <a:buSzPct val="90000"/>
        <a:buFont typeface="Arial" panose="020B0604020202020204" pitchFamily="34" charset="0"/>
        <a:buChar char="•"/>
        <a:defRPr sz="2400" kern="1200">
          <a:solidFill>
            <a:schemeClr val="tx1"/>
          </a:solidFill>
          <a:latin typeface="+mn-lt"/>
          <a:ea typeface="+mn-ea"/>
          <a:cs typeface="+mn-cs"/>
        </a:defRPr>
      </a:lvl3pPr>
      <a:lvl4pPr marL="1001713" indent="-179388"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4275" indent="-133350"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333" indent="-182844" algn="l" defTabSz="91422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6pPr>
      <a:lvl7pPr marL="1554174" indent="-182844" algn="l" defTabSz="91422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7pPr>
      <a:lvl8pPr marL="1737018" indent="-182844" algn="l" defTabSz="91422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8pPr>
      <a:lvl9pPr marL="1919864" indent="-182844" algn="l" defTabSz="91422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914220" rtl="0" eaLnBrk="1" latinLnBrk="0" hangingPunct="1">
        <a:defRPr sz="1700" kern="1200">
          <a:solidFill>
            <a:schemeClr val="tx1"/>
          </a:solidFill>
          <a:latin typeface="+mn-lt"/>
          <a:ea typeface="+mn-ea"/>
          <a:cs typeface="+mn-cs"/>
        </a:defRPr>
      </a:lvl1pPr>
      <a:lvl2pPr marL="457111" algn="l" defTabSz="914220" rtl="0" eaLnBrk="1" latinLnBrk="0" hangingPunct="1">
        <a:defRPr sz="1700" kern="1200">
          <a:solidFill>
            <a:schemeClr val="tx1"/>
          </a:solidFill>
          <a:latin typeface="+mn-lt"/>
          <a:ea typeface="+mn-ea"/>
          <a:cs typeface="+mn-cs"/>
        </a:defRPr>
      </a:lvl2pPr>
      <a:lvl3pPr marL="914220" algn="l" defTabSz="914220" rtl="0" eaLnBrk="1" latinLnBrk="0" hangingPunct="1">
        <a:defRPr sz="1700" kern="1200">
          <a:solidFill>
            <a:schemeClr val="tx1"/>
          </a:solidFill>
          <a:latin typeface="+mn-lt"/>
          <a:ea typeface="+mn-ea"/>
          <a:cs typeface="+mn-cs"/>
        </a:defRPr>
      </a:lvl3pPr>
      <a:lvl4pPr marL="1371333" algn="l" defTabSz="914220" rtl="0" eaLnBrk="1" latinLnBrk="0" hangingPunct="1">
        <a:defRPr sz="1700" kern="1200">
          <a:solidFill>
            <a:schemeClr val="tx1"/>
          </a:solidFill>
          <a:latin typeface="+mn-lt"/>
          <a:ea typeface="+mn-ea"/>
          <a:cs typeface="+mn-cs"/>
        </a:defRPr>
      </a:lvl4pPr>
      <a:lvl5pPr marL="1828442" algn="l" defTabSz="914220" rtl="0" eaLnBrk="1" latinLnBrk="0" hangingPunct="1">
        <a:defRPr sz="1700" kern="1200">
          <a:solidFill>
            <a:schemeClr val="tx1"/>
          </a:solidFill>
          <a:latin typeface="+mn-lt"/>
          <a:ea typeface="+mn-ea"/>
          <a:cs typeface="+mn-cs"/>
        </a:defRPr>
      </a:lvl5pPr>
      <a:lvl6pPr marL="2285551" algn="l" defTabSz="914220" rtl="0" eaLnBrk="1" latinLnBrk="0" hangingPunct="1">
        <a:defRPr sz="1700" kern="1200">
          <a:solidFill>
            <a:schemeClr val="tx1"/>
          </a:solidFill>
          <a:latin typeface="+mn-lt"/>
          <a:ea typeface="+mn-ea"/>
          <a:cs typeface="+mn-cs"/>
        </a:defRPr>
      </a:lvl6pPr>
      <a:lvl7pPr marL="2742662" algn="l" defTabSz="914220" rtl="0" eaLnBrk="1" latinLnBrk="0" hangingPunct="1">
        <a:defRPr sz="1700" kern="1200">
          <a:solidFill>
            <a:schemeClr val="tx1"/>
          </a:solidFill>
          <a:latin typeface="+mn-lt"/>
          <a:ea typeface="+mn-ea"/>
          <a:cs typeface="+mn-cs"/>
        </a:defRPr>
      </a:lvl7pPr>
      <a:lvl8pPr marL="3199773" algn="l" defTabSz="914220" rtl="0" eaLnBrk="1" latinLnBrk="0" hangingPunct="1">
        <a:defRPr sz="1700" kern="1200">
          <a:solidFill>
            <a:schemeClr val="tx1"/>
          </a:solidFill>
          <a:latin typeface="+mn-lt"/>
          <a:ea typeface="+mn-ea"/>
          <a:cs typeface="+mn-cs"/>
        </a:defRPr>
      </a:lvl8pPr>
      <a:lvl9pPr marL="3656884" algn="l" defTabSz="91422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228600" y="137319"/>
            <a:ext cx="8686800" cy="423862"/>
          </a:xfrm>
          <a:ln>
            <a:solidFill>
              <a:schemeClr val="tx1"/>
            </a:solidFill>
          </a:ln>
        </p:spPr>
        <p:txBody>
          <a:bodyPr>
            <a:normAutofit fontScale="90000"/>
          </a:bodyPr>
          <a:lstStyle/>
          <a:p>
            <a:pPr algn="ctr" eaLnBrk="1" fontAlgn="auto" hangingPunct="1">
              <a:spcAft>
                <a:spcPts val="0"/>
              </a:spcAft>
              <a:defRPr/>
            </a:pPr>
            <a:r>
              <a:rPr lang="en-US" sz="2400" b="1" dirty="0" smtClean="0">
                <a:solidFill>
                  <a:schemeClr val="tx1"/>
                </a:solidFill>
                <a:latin typeface="Calibri" panose="020F0502020204030204" pitchFamily="34" charset="0"/>
                <a:cs typeface="Calibri" panose="020F0502020204030204" pitchFamily="34" charset="0"/>
              </a:rPr>
              <a:t>Theme 3  - </a:t>
            </a:r>
            <a:r>
              <a:rPr lang="en-US" altLang="en-US" sz="2400" b="1" dirty="0">
                <a:solidFill>
                  <a:schemeClr val="tx1"/>
                </a:solidFill>
                <a:latin typeface="Calibri" panose="020F0502020204030204" pitchFamily="34" charset="0"/>
                <a:cs typeface="Calibri" panose="020F0502020204030204" pitchFamily="34" charset="0"/>
              </a:rPr>
              <a:t>Scrutiny of Nominations</a:t>
            </a:r>
            <a:endParaRPr lang="en-US" altLang="en-US" sz="2400" b="1" dirty="0">
              <a:solidFill>
                <a:schemeClr val="tx1"/>
              </a:solidFill>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8600" y="645410"/>
            <a:ext cx="8686800" cy="4400550"/>
          </a:xfrm>
        </p:spPr>
        <p:txBody>
          <a:bodyPr/>
          <a:lstStyle/>
          <a:p>
            <a:pPr marL="0" lvl="0" indent="0" algn="ctr">
              <a:buClr>
                <a:schemeClr val="tx1"/>
              </a:buClr>
              <a:buSzPct val="100000"/>
              <a:buNone/>
            </a:pPr>
            <a:r>
              <a:rPr lang="en-GB" sz="16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Scrutiny of nomination is a </a:t>
            </a:r>
            <a:r>
              <a:rPr lang="en-GB" sz="1300" b="1" i="1" u="sng" dirty="0">
                <a:latin typeface="Calibri" panose="020F0502020204030204" pitchFamily="34" charset="0"/>
                <a:ea typeface="Calibri" panose="020F0502020204030204" pitchFamily="34" charset="0"/>
                <a:cs typeface="Calibri" panose="020F0502020204030204" pitchFamily="34" charset="0"/>
              </a:rPr>
              <a:t>quasi-judicial</a:t>
            </a:r>
            <a:r>
              <a:rPr lang="en-GB" sz="1300" dirty="0">
                <a:latin typeface="Calibri" panose="020F0502020204030204" pitchFamily="34" charset="0"/>
                <a:ea typeface="Calibri" panose="020F0502020204030204" pitchFamily="34" charset="0"/>
                <a:cs typeface="Calibri" panose="020F0502020204030204" pitchFamily="34" charset="0"/>
              </a:rPr>
              <a:t> function of RO, which means the RO has to maintain the standards expected for quasi-judicial decision making. The slides and the various other supporting material bring out all relevant legal provisions, judicial pronouncements and the Commission’s instructions. </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 At the time of nomination filing, RO is required to give to each candidate, the notice regarding the date, time and venue for scrutiny. Accordingly, the scrutiny has to commence as per the notice already given. </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The legal provisions regarding the category of persons who can be admitted in the scrutiny hall, the manner of summary enquiry into objections, provision of </a:t>
            </a:r>
            <a:r>
              <a:rPr lang="en-GB" sz="1300" i="1" dirty="0">
                <a:latin typeface="Calibri" panose="020F0502020204030204" pitchFamily="34" charset="0"/>
                <a:ea typeface="Calibri" panose="020F0502020204030204" pitchFamily="34" charset="0"/>
                <a:cs typeface="Calibri" panose="020F0502020204030204" pitchFamily="34" charset="0"/>
              </a:rPr>
              <a:t>suo-motu</a:t>
            </a:r>
            <a:r>
              <a:rPr lang="en-GB" sz="1300" dirty="0">
                <a:latin typeface="Calibri" panose="020F0502020204030204" pitchFamily="34" charset="0"/>
                <a:ea typeface="Calibri" panose="020F0502020204030204" pitchFamily="34" charset="0"/>
                <a:cs typeface="Calibri" panose="020F0502020204030204" pitchFamily="34" charset="0"/>
              </a:rPr>
              <a:t> objection by RO, grounds for rejection of nomination, recording order in case of rejection, adjournment of scrutiny for rebutting objection, are all important points to remember for the RO. As per the proviso to </a:t>
            </a:r>
            <a:r>
              <a:rPr lang="en-GB" sz="1300" b="1" dirty="0">
                <a:solidFill>
                  <a:srgbClr val="FF0000"/>
                </a:solidFill>
                <a:latin typeface="Calibri" panose="020F0502020204030204" pitchFamily="34" charset="0"/>
                <a:ea typeface="Calibri" panose="020F0502020204030204" pitchFamily="34" charset="0"/>
                <a:cs typeface="Calibri" panose="020F0502020204030204" pitchFamily="34" charset="0"/>
              </a:rPr>
              <a:t>sub-section (5) of S 36 RPA 1951</a:t>
            </a:r>
            <a:r>
              <a:rPr lang="en-GB" sz="1300" dirty="0">
                <a:latin typeface="Calibri" panose="020F0502020204030204" pitchFamily="34" charset="0"/>
                <a:ea typeface="Calibri" panose="020F0502020204030204" pitchFamily="34" charset="0"/>
                <a:cs typeface="Calibri" panose="020F0502020204030204" pitchFamily="34" charset="0"/>
              </a:rPr>
              <a:t>, r/w </a:t>
            </a:r>
            <a:r>
              <a:rPr lang="en-GB" sz="1300" b="1" dirty="0">
                <a:solidFill>
                  <a:srgbClr val="FF0000"/>
                </a:solidFill>
                <a:latin typeface="Calibri" panose="020F0502020204030204" pitchFamily="34" charset="0"/>
                <a:ea typeface="Calibri" panose="020F0502020204030204" pitchFamily="34" charset="0"/>
                <a:cs typeface="Calibri" panose="020F0502020204030204" pitchFamily="34" charset="0"/>
              </a:rPr>
              <a:t>ECI Instructions</a:t>
            </a:r>
            <a:r>
              <a:rPr lang="en-GB" sz="1300" dirty="0">
                <a:latin typeface="Calibri" panose="020F0502020204030204" pitchFamily="34" charset="0"/>
                <a:ea typeface="Calibri" panose="020F0502020204030204" pitchFamily="34" charset="0"/>
                <a:cs typeface="Calibri" panose="020F0502020204030204" pitchFamily="34" charset="0"/>
              </a:rPr>
              <a:t>, RO can allow time to decide an objection up to 11 AM on the second day after the date fixed for scrutiny.  </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RO should note that while he may informally obtain inputs from other sources, the decision of accepting/rejecting nomination has to be that of the RO alone. </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As noted in the RO Handbook, if there’s scope for benefit of doubt, the same should go in favour of accepting nomination, rather than rejecting. </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The RO is expected to familiarize with the prescribed Forms and formats and strictly follow them.</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300" dirty="0">
                <a:latin typeface="Calibri" panose="020F0502020204030204" pitchFamily="34" charset="0"/>
                <a:ea typeface="Calibri" panose="020F0502020204030204" pitchFamily="34" charset="0"/>
                <a:cs typeface="Calibri" panose="020F0502020204030204" pitchFamily="34" charset="0"/>
              </a:rPr>
              <a:t>Consequent to the direction of the Kerala High Court (a dedicated slide in the PPT), an expected take-away of this training module will be an overall congruous framework of accepting and rejecting nominations by the team of ROs so that similar situations are treated alike. </a:t>
            </a:r>
            <a:endParaRPr lang="en-IN" sz="1300" dirty="0">
              <a:latin typeface="Calibri" panose="020F0502020204030204" pitchFamily="34" charset="0"/>
              <a:ea typeface="Calibri" panose="020F0502020204030204" pitchFamily="34" charset="0"/>
              <a:cs typeface="Calibri" panose="020F0502020204030204" pitchFamily="34" charset="0"/>
            </a:endParaRPr>
          </a:p>
          <a:p>
            <a:pPr marL="182561" indent="-182561" eaLnBrk="1" hangingPunct="1">
              <a:buClr>
                <a:schemeClr val="tx1"/>
              </a:buClr>
              <a:buSzPct val="100000"/>
              <a:buFont typeface="Arial" charset="0"/>
              <a:buChar char="•"/>
              <a:defRPr/>
            </a:pPr>
            <a:endParaRPr lang="en-US" altLang="en-US" sz="13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240777774"/>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4146756-822E-C386-F0FB-524F4520A1FF}"/>
              </a:ext>
            </a:extLst>
          </p:cNvPr>
          <p:cNvSpPr>
            <a:spLocks noGrp="1"/>
          </p:cNvSpPr>
          <p:nvPr>
            <p:ph type="title"/>
          </p:nvPr>
        </p:nvSpPr>
        <p:spPr/>
        <p:txBody>
          <a:bodyPr>
            <a:noAutofit/>
          </a:bodyPr>
          <a:lstStyle/>
          <a:p>
            <a:pPr algn="ctr" eaLnBrk="1" fontAlgn="auto" hangingPunct="1">
              <a:spcAft>
                <a:spcPts val="0"/>
              </a:spcAft>
              <a:defRPr/>
            </a:pPr>
            <a:r>
              <a:rPr lang="en-US" altLang="en-US" sz="2400" dirty="0" smtClean="0"/>
              <a:t>6 Grounds </a:t>
            </a:r>
            <a:r>
              <a:rPr lang="en-US" altLang="en-US" sz="2400" dirty="0"/>
              <a:t>for Rejection of Nomination </a:t>
            </a:r>
            <a:r>
              <a:rPr lang="en-US" altLang="en-US" sz="2400" dirty="0" smtClean="0"/>
              <a:t>Papers – contd.</a:t>
            </a:r>
            <a:endParaRPr lang="en-US" altLang="en-US" sz="2400" dirty="0"/>
          </a:p>
        </p:txBody>
      </p:sp>
      <p:pic>
        <p:nvPicPr>
          <p:cNvPr id="15363" name="Picture 3" descr="E:\Mahima\logo\iiidem logo.jpg">
            <a:extLst>
              <a:ext uri="{FF2B5EF4-FFF2-40B4-BE49-F238E27FC236}">
                <a16:creationId xmlns:a16="http://schemas.microsoft.com/office/drawing/2014/main" id="{F3A71089-D13B-C43B-6C16-E7051B90C9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E:\Mahima\logo\ECI - Copy.jpg">
            <a:extLst>
              <a:ext uri="{FF2B5EF4-FFF2-40B4-BE49-F238E27FC236}">
                <a16:creationId xmlns:a16="http://schemas.microsoft.com/office/drawing/2014/main" id="{C3CF0BF4-71D0-5CF2-412C-9852C5DBBE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2">
            <a:extLst>
              <a:ext uri="{FF2B5EF4-FFF2-40B4-BE49-F238E27FC236}">
                <a16:creationId xmlns:a16="http://schemas.microsoft.com/office/drawing/2014/main" id="{2A062F97-5D67-9001-883C-4C7A5DDE3E02}"/>
              </a:ext>
            </a:extLst>
          </p:cNvPr>
          <p:cNvGrpSpPr>
            <a:grpSpLocks/>
          </p:cNvGrpSpPr>
          <p:nvPr/>
        </p:nvGrpSpPr>
        <p:grpSpPr bwMode="auto">
          <a:xfrm>
            <a:off x="212725" y="1155700"/>
            <a:ext cx="8626475" cy="720725"/>
            <a:chOff x="2097587" y="1353969"/>
            <a:chExt cx="1939811" cy="1130414"/>
          </a:xfrm>
        </p:grpSpPr>
        <p:sp>
          <p:nvSpPr>
            <p:cNvPr id="15371" name="Rectangle 59">
              <a:extLst>
                <a:ext uri="{FF2B5EF4-FFF2-40B4-BE49-F238E27FC236}">
                  <a16:creationId xmlns:a16="http://schemas.microsoft.com/office/drawing/2014/main" id="{B07EE5E1-0BC5-39B3-BEBD-D5E34438D24E}"/>
                </a:ext>
              </a:extLst>
            </p:cNvPr>
            <p:cNvSpPr>
              <a:spLocks noChangeArrowheads="1"/>
            </p:cNvSpPr>
            <p:nvPr/>
          </p:nvSpPr>
          <p:spPr bwMode="auto">
            <a:xfrm>
              <a:off x="2097587" y="1353969"/>
              <a:ext cx="1939811" cy="1130414"/>
            </a:xfrm>
            <a:prstGeom prst="rect">
              <a:avLst/>
            </a:prstGeom>
            <a:noFill/>
            <a:ln w="25400" algn="ctr">
              <a:solidFill>
                <a:srgbClr val="FFFFFF"/>
              </a:solidFill>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IN" altLang="en-US" sz="2000"/>
            </a:p>
          </p:txBody>
        </p:sp>
        <p:sp>
          <p:nvSpPr>
            <p:cNvPr id="15372" name="Rectangle 60">
              <a:extLst>
                <a:ext uri="{FF2B5EF4-FFF2-40B4-BE49-F238E27FC236}">
                  <a16:creationId xmlns:a16="http://schemas.microsoft.com/office/drawing/2014/main" id="{8F00418B-5F42-F6A7-0336-386D0585F679}"/>
                </a:ext>
              </a:extLst>
            </p:cNvPr>
            <p:cNvSpPr>
              <a:spLocks noChangeArrowheads="1"/>
            </p:cNvSpPr>
            <p:nvPr/>
          </p:nvSpPr>
          <p:spPr bwMode="auto">
            <a:xfrm>
              <a:off x="2097587" y="1353969"/>
              <a:ext cx="1939811" cy="1130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9530" tIns="49530" rIns="49530" bIns="49530" anchor="ctr"/>
            <a:lstStyle>
              <a:lvl1pPr defTabSz="577850" eaLnBrk="0" hangingPunct="0">
                <a:defRPr>
                  <a:solidFill>
                    <a:schemeClr val="tx1"/>
                  </a:solidFill>
                  <a:latin typeface="Calibri" panose="020F0502020204030204" pitchFamily="34" charset="0"/>
                  <a:cs typeface="Arial" panose="020B0604020202020204" pitchFamily="34" charset="0"/>
                </a:defRPr>
              </a:lvl1pPr>
              <a:lvl2pPr marL="742950" indent="-285750" defTabSz="577850" eaLnBrk="0" hangingPunct="0">
                <a:defRPr>
                  <a:solidFill>
                    <a:schemeClr val="tx1"/>
                  </a:solidFill>
                  <a:latin typeface="Calibri" panose="020F0502020204030204" pitchFamily="34" charset="0"/>
                  <a:cs typeface="Arial" panose="020B0604020202020204" pitchFamily="34" charset="0"/>
                </a:defRPr>
              </a:lvl2pPr>
              <a:lvl3pPr marL="1143000" indent="-228600" defTabSz="577850" eaLnBrk="0" hangingPunct="0">
                <a:defRPr>
                  <a:solidFill>
                    <a:schemeClr val="tx1"/>
                  </a:solidFill>
                  <a:latin typeface="Calibri" panose="020F0502020204030204" pitchFamily="34" charset="0"/>
                  <a:cs typeface="Arial" panose="020B0604020202020204" pitchFamily="34" charset="0"/>
                </a:defRPr>
              </a:lvl3pPr>
              <a:lvl4pPr marL="1600200" indent="-228600" defTabSz="577850" eaLnBrk="0" hangingPunct="0">
                <a:defRPr>
                  <a:solidFill>
                    <a:schemeClr val="tx1"/>
                  </a:solidFill>
                  <a:latin typeface="Calibri" panose="020F0502020204030204" pitchFamily="34" charset="0"/>
                  <a:cs typeface="Arial" panose="020B0604020202020204" pitchFamily="34" charset="0"/>
                </a:defRPr>
              </a:lvl4pPr>
              <a:lvl5pPr marL="2057400" indent="-228600" defTabSz="577850" eaLnBrk="0" hangingPunct="0">
                <a:defRPr>
                  <a:solidFill>
                    <a:schemeClr val="tx1"/>
                  </a:solidFill>
                  <a:latin typeface="Calibri" panose="020F0502020204030204" pitchFamily="34" charset="0"/>
                  <a:cs typeface="Arial" panose="020B0604020202020204" pitchFamily="34" charset="0"/>
                </a:defRPr>
              </a:lvl5pPr>
              <a:lvl6pPr marL="25146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90000"/>
                </a:lnSpc>
                <a:spcAft>
                  <a:spcPct val="35000"/>
                </a:spcAft>
              </a:pPr>
              <a:r>
                <a:rPr lang="en-US" altLang="en-US" sz="2000" dirty="0" smtClean="0"/>
                <a:t>5. If </a:t>
              </a:r>
              <a:r>
                <a:rPr lang="en-US" altLang="en-US" sz="2000" dirty="0"/>
                <a:t>even after notice by RO to file Affidavit or fresh affidavit with all columns filled in</a:t>
              </a:r>
              <a:r>
                <a:rPr lang="en-US" altLang="en-US" sz="2000" dirty="0" smtClean="0"/>
                <a:t>, the </a:t>
              </a:r>
              <a:r>
                <a:rPr lang="en-US" altLang="en-US" sz="2000" dirty="0"/>
                <a:t>same is not submitted by the candidate.</a:t>
              </a:r>
            </a:p>
          </p:txBody>
        </p:sp>
      </p:grpSp>
      <p:grpSp>
        <p:nvGrpSpPr>
          <p:cNvPr id="3" name="Group 53">
            <a:extLst>
              <a:ext uri="{FF2B5EF4-FFF2-40B4-BE49-F238E27FC236}">
                <a16:creationId xmlns:a16="http://schemas.microsoft.com/office/drawing/2014/main" id="{C669B1B9-2920-A262-E38B-DEB2F1ADA52C}"/>
              </a:ext>
            </a:extLst>
          </p:cNvPr>
          <p:cNvGrpSpPr>
            <a:grpSpLocks/>
          </p:cNvGrpSpPr>
          <p:nvPr/>
        </p:nvGrpSpPr>
        <p:grpSpPr bwMode="auto">
          <a:xfrm>
            <a:off x="212725" y="1885950"/>
            <a:ext cx="8626475" cy="609600"/>
            <a:chOff x="4194368" y="1353969"/>
            <a:chExt cx="1939811" cy="1130414"/>
          </a:xfrm>
        </p:grpSpPr>
        <p:sp>
          <p:nvSpPr>
            <p:cNvPr id="15369" name="Rectangle 57">
              <a:extLst>
                <a:ext uri="{FF2B5EF4-FFF2-40B4-BE49-F238E27FC236}">
                  <a16:creationId xmlns:a16="http://schemas.microsoft.com/office/drawing/2014/main" id="{17732457-9278-1B64-1FFC-A9863B91C4D4}"/>
                </a:ext>
              </a:extLst>
            </p:cNvPr>
            <p:cNvSpPr>
              <a:spLocks noChangeArrowheads="1"/>
            </p:cNvSpPr>
            <p:nvPr/>
          </p:nvSpPr>
          <p:spPr bwMode="auto">
            <a:xfrm>
              <a:off x="4194368" y="1353969"/>
              <a:ext cx="1939811" cy="1130414"/>
            </a:xfrm>
            <a:prstGeom prst="rect">
              <a:avLst/>
            </a:prstGeom>
            <a:solidFill>
              <a:schemeClr val="bg1">
                <a:lumMod val="75000"/>
              </a:schemeClr>
            </a:solidFill>
            <a:ln w="25400" algn="ctr">
              <a:solidFill>
                <a:srgbClr val="FFFFFF"/>
              </a:solidFill>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IN" altLang="en-US" sz="2000"/>
            </a:p>
          </p:txBody>
        </p:sp>
        <p:sp>
          <p:nvSpPr>
            <p:cNvPr id="15370" name="Rectangle 58">
              <a:extLst>
                <a:ext uri="{FF2B5EF4-FFF2-40B4-BE49-F238E27FC236}">
                  <a16:creationId xmlns:a16="http://schemas.microsoft.com/office/drawing/2014/main" id="{9BB9DF23-12FF-ABBA-7FB3-F81D7BB3DAB7}"/>
                </a:ext>
              </a:extLst>
            </p:cNvPr>
            <p:cNvSpPr>
              <a:spLocks noChangeArrowheads="1"/>
            </p:cNvSpPr>
            <p:nvPr/>
          </p:nvSpPr>
          <p:spPr bwMode="auto">
            <a:xfrm>
              <a:off x="4194368" y="1353969"/>
              <a:ext cx="1939811" cy="11304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9530" tIns="49530" rIns="49530" bIns="49530" anchor="ctr"/>
            <a:lstStyle>
              <a:lvl1pPr defTabSz="577850" eaLnBrk="0" hangingPunct="0">
                <a:defRPr>
                  <a:solidFill>
                    <a:schemeClr val="tx1"/>
                  </a:solidFill>
                  <a:latin typeface="Calibri" panose="020F0502020204030204" pitchFamily="34" charset="0"/>
                  <a:cs typeface="Arial" panose="020B0604020202020204" pitchFamily="34" charset="0"/>
                </a:defRPr>
              </a:lvl1pPr>
              <a:lvl2pPr marL="742950" indent="-285750" defTabSz="577850" eaLnBrk="0" hangingPunct="0">
                <a:defRPr>
                  <a:solidFill>
                    <a:schemeClr val="tx1"/>
                  </a:solidFill>
                  <a:latin typeface="Calibri" panose="020F0502020204030204" pitchFamily="34" charset="0"/>
                  <a:cs typeface="Arial" panose="020B0604020202020204" pitchFamily="34" charset="0"/>
                </a:defRPr>
              </a:lvl2pPr>
              <a:lvl3pPr marL="1143000" indent="-228600" defTabSz="577850" eaLnBrk="0" hangingPunct="0">
                <a:defRPr>
                  <a:solidFill>
                    <a:schemeClr val="tx1"/>
                  </a:solidFill>
                  <a:latin typeface="Calibri" panose="020F0502020204030204" pitchFamily="34" charset="0"/>
                  <a:cs typeface="Arial" panose="020B0604020202020204" pitchFamily="34" charset="0"/>
                </a:defRPr>
              </a:lvl3pPr>
              <a:lvl4pPr marL="1600200" indent="-228600" defTabSz="577850" eaLnBrk="0" hangingPunct="0">
                <a:defRPr>
                  <a:solidFill>
                    <a:schemeClr val="tx1"/>
                  </a:solidFill>
                  <a:latin typeface="Calibri" panose="020F0502020204030204" pitchFamily="34" charset="0"/>
                  <a:cs typeface="Arial" panose="020B0604020202020204" pitchFamily="34" charset="0"/>
                </a:defRPr>
              </a:lvl4pPr>
              <a:lvl5pPr marL="2057400" indent="-228600" defTabSz="577850" eaLnBrk="0" hangingPunct="0">
                <a:defRPr>
                  <a:solidFill>
                    <a:schemeClr val="tx1"/>
                  </a:solidFill>
                  <a:latin typeface="Calibri" panose="020F0502020204030204" pitchFamily="34" charset="0"/>
                  <a:cs typeface="Arial" panose="020B0604020202020204" pitchFamily="34" charset="0"/>
                </a:defRPr>
              </a:lvl5pPr>
              <a:lvl6pPr marL="25146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90000"/>
                </a:lnSpc>
                <a:spcAft>
                  <a:spcPct val="35000"/>
                </a:spcAft>
              </a:pPr>
              <a:r>
                <a:rPr lang="en-US" altLang="en-US" sz="2000" dirty="0" smtClean="0"/>
                <a:t>6. Any </a:t>
              </a:r>
              <a:r>
                <a:rPr lang="en-US" altLang="en-US" sz="2000" dirty="0"/>
                <a:t>of the provisions of </a:t>
              </a:r>
              <a:r>
                <a:rPr lang="en-US" altLang="en-US" sz="2000" dirty="0" smtClean="0">
                  <a:solidFill>
                    <a:srgbClr val="FF0000"/>
                  </a:solidFill>
                </a:rPr>
                <a:t>S 33, RPA 1951 </a:t>
              </a:r>
              <a:r>
                <a:rPr lang="en-US" altLang="en-US" sz="2000" dirty="0" smtClean="0"/>
                <a:t>not </a:t>
              </a:r>
              <a:r>
                <a:rPr lang="en-US" altLang="en-US" sz="2000" dirty="0"/>
                <a:t>complied</a:t>
              </a:r>
              <a:r>
                <a:rPr lang="en-US" altLang="en-US" sz="2000" i="1" dirty="0">
                  <a:solidFill>
                    <a:srgbClr val="FFFFFF"/>
                  </a:solidFill>
                </a:rPr>
                <a:t>.</a:t>
              </a:r>
            </a:p>
          </p:txBody>
        </p:sp>
      </p:grpSp>
      <p:sp>
        <p:nvSpPr>
          <p:cNvPr id="26" name="Rectangle 25">
            <a:extLst>
              <a:ext uri="{FF2B5EF4-FFF2-40B4-BE49-F238E27FC236}">
                <a16:creationId xmlns:a16="http://schemas.microsoft.com/office/drawing/2014/main" id="{005DE3B2-FD00-532C-238E-A5FD796FA2D6}"/>
              </a:ext>
            </a:extLst>
          </p:cNvPr>
          <p:cNvSpPr/>
          <p:nvPr/>
        </p:nvSpPr>
        <p:spPr>
          <a:xfrm>
            <a:off x="92223" y="2343150"/>
            <a:ext cx="8823177" cy="2954655"/>
          </a:xfrm>
          <a:prstGeom prst="rect">
            <a:avLst/>
          </a:prstGeom>
        </p:spPr>
        <p:txBody>
          <a:bodyPr wrap="square">
            <a:spAutoFit/>
          </a:bodyPr>
          <a:lstStyle/>
          <a:p>
            <a:pPr>
              <a:lnSpc>
                <a:spcPct val="150000"/>
              </a:lnSpc>
              <a:buClr>
                <a:srgbClr val="1F6B1F"/>
              </a:buClr>
              <a:defRPr/>
            </a:pPr>
            <a:r>
              <a:rPr lang="en-US" sz="1600" b="1" dirty="0" smtClean="0">
                <a:cs typeface="Calibri" panose="020F0502020204030204" pitchFamily="34" charset="0"/>
              </a:rPr>
              <a:t>Points to Note:</a:t>
            </a:r>
          </a:p>
          <a:p>
            <a:pPr>
              <a:lnSpc>
                <a:spcPct val="150000"/>
              </a:lnSpc>
              <a:buClr>
                <a:srgbClr val="1F6B1F"/>
              </a:buClr>
              <a:defRPr/>
            </a:pPr>
            <a:r>
              <a:rPr lang="en-US" sz="1600" b="1" dirty="0" smtClean="0">
                <a:solidFill>
                  <a:srgbClr val="FF33CC"/>
                </a:solidFill>
                <a:cs typeface="Calibri" panose="020F0502020204030204" pitchFamily="34" charset="0"/>
              </a:rPr>
              <a:t>NB 1: Nomination </a:t>
            </a:r>
            <a:r>
              <a:rPr lang="en-US" sz="1600" b="1" dirty="0">
                <a:solidFill>
                  <a:srgbClr val="FF33CC"/>
                </a:solidFill>
                <a:cs typeface="Calibri" panose="020F0502020204030204" pitchFamily="34" charset="0"/>
              </a:rPr>
              <a:t>paper shall not be rejected on ground of defect which is not of substantial character, like, defect in declaration relating to symbols, or any other insignificant </a:t>
            </a:r>
            <a:r>
              <a:rPr lang="en-US" sz="1600" b="1" dirty="0" smtClean="0">
                <a:solidFill>
                  <a:srgbClr val="FF33CC"/>
                </a:solidFill>
                <a:cs typeface="Calibri" panose="020F0502020204030204" pitchFamily="34" charset="0"/>
              </a:rPr>
              <a:t>ground.</a:t>
            </a:r>
            <a:endParaRPr lang="en-IN" sz="1600" b="1" dirty="0">
              <a:solidFill>
                <a:srgbClr val="FF33CC"/>
              </a:solidFill>
              <a:cs typeface="Calibri" panose="020F0502020204030204" pitchFamily="34" charset="0"/>
            </a:endParaRPr>
          </a:p>
          <a:p>
            <a:pPr>
              <a:lnSpc>
                <a:spcPct val="150000"/>
              </a:lnSpc>
              <a:buClr>
                <a:srgbClr val="1F6B1F"/>
              </a:buClr>
              <a:defRPr/>
            </a:pPr>
            <a:r>
              <a:rPr lang="en-IN" sz="1600" b="1" dirty="0" smtClean="0">
                <a:solidFill>
                  <a:srgbClr val="FF33CC"/>
                </a:solidFill>
                <a:cs typeface="Calibri" panose="020F0502020204030204" pitchFamily="34" charset="0"/>
              </a:rPr>
              <a:t>NB 2: </a:t>
            </a:r>
            <a:r>
              <a:rPr lang="en-US" sz="1600" b="1" dirty="0" smtClean="0">
                <a:solidFill>
                  <a:srgbClr val="FF33CC"/>
                </a:solidFill>
                <a:cs typeface="Calibri" panose="020F0502020204030204" pitchFamily="34" charset="0"/>
              </a:rPr>
              <a:t>Any </a:t>
            </a:r>
            <a:r>
              <a:rPr lang="en-US" sz="1600" b="1" dirty="0">
                <a:solidFill>
                  <a:srgbClr val="FF33CC"/>
                </a:solidFill>
                <a:cs typeface="Calibri" panose="020F0502020204030204" pitchFamily="34" charset="0"/>
              </a:rPr>
              <a:t>wrong information in candidate’s </a:t>
            </a:r>
            <a:r>
              <a:rPr lang="en-US" sz="1600" b="1" dirty="0" smtClean="0">
                <a:solidFill>
                  <a:srgbClr val="FF33CC"/>
                </a:solidFill>
                <a:cs typeface="Calibri" panose="020F0502020204030204" pitchFamily="34" charset="0"/>
              </a:rPr>
              <a:t>affidavit, ipso facto, is </a:t>
            </a:r>
            <a:r>
              <a:rPr lang="en-US" sz="1600" b="1" dirty="0">
                <a:solidFill>
                  <a:srgbClr val="FF33CC"/>
                </a:solidFill>
                <a:cs typeface="Calibri" panose="020F0502020204030204" pitchFamily="34" charset="0"/>
              </a:rPr>
              <a:t>not defect of substantial character.  However, failure to furnish affidavit, even after notice by RO, is defect of substantial character entailing rejection of </a:t>
            </a:r>
            <a:r>
              <a:rPr lang="en-US" sz="1600" b="1" dirty="0" smtClean="0">
                <a:solidFill>
                  <a:srgbClr val="FF33CC"/>
                </a:solidFill>
                <a:cs typeface="Calibri" panose="020F0502020204030204" pitchFamily="34" charset="0"/>
              </a:rPr>
              <a:t>nomination.</a:t>
            </a:r>
          </a:p>
          <a:p>
            <a:pPr>
              <a:lnSpc>
                <a:spcPct val="150000"/>
              </a:lnSpc>
              <a:buClr>
                <a:srgbClr val="1F6B1F"/>
              </a:buClr>
              <a:defRPr/>
            </a:pPr>
            <a:r>
              <a:rPr lang="en-US" altLang="en-US" sz="1600" b="1" dirty="0" smtClean="0">
                <a:solidFill>
                  <a:srgbClr val="FF33CC"/>
                </a:solidFill>
                <a:cs typeface="Calibri" panose="020F0502020204030204" pitchFamily="34" charset="0"/>
              </a:rPr>
              <a:t>NB 3:If </a:t>
            </a:r>
            <a:r>
              <a:rPr lang="en-US" altLang="en-US" sz="1600" b="1" dirty="0">
                <a:solidFill>
                  <a:srgbClr val="FF33CC"/>
                </a:solidFill>
                <a:cs typeface="Calibri" panose="020F0502020204030204" pitchFamily="34" charset="0"/>
              </a:rPr>
              <a:t>any column is left blank in affidavit even after notice, nomination shall be rejected.</a:t>
            </a:r>
          </a:p>
          <a:p>
            <a:pPr marL="342900" indent="-342900">
              <a:buClr>
                <a:srgbClr val="1F6B1F"/>
              </a:buClr>
              <a:buFont typeface="Wingdings" panose="05000000000000000000" pitchFamily="2" charset="2"/>
              <a:buChar char="ü"/>
              <a:defRPr/>
            </a:pPr>
            <a:endParaRPr lang="en-IN" dirty="0">
              <a:latin typeface="+mj-lt"/>
              <a:cs typeface="Arial" charset="0"/>
            </a:endParaRPr>
          </a:p>
        </p:txBody>
      </p:sp>
      <p:sp>
        <p:nvSpPr>
          <p:cNvPr id="15368" name="Slide Number Placeholder 1">
            <a:extLst>
              <a:ext uri="{FF2B5EF4-FFF2-40B4-BE49-F238E27FC236}">
                <a16:creationId xmlns:a16="http://schemas.microsoft.com/office/drawing/2014/main" id="{EAA48A98-BEA6-50F0-76E8-5F8D61FE000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4CB8BE2-25D0-164E-A76B-828AF94AA41E}" type="slidenum">
              <a:rPr lang="en-US" altLang="en-US">
                <a:solidFill>
                  <a:srgbClr val="FFFFFF"/>
                </a:solidFill>
              </a:rPr>
              <a:pPr eaLnBrk="1" hangingPunct="1"/>
              <a:t>10</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6">
                                            <p:txEl>
                                              <p:pRg st="1" end="1"/>
                                            </p:txEl>
                                          </p:spTgt>
                                        </p:tgtEl>
                                        <p:attrNameLst>
                                          <p:attrName>style.visibility</p:attrName>
                                        </p:attrNameLst>
                                      </p:cBhvr>
                                      <p:to>
                                        <p:strVal val="visible"/>
                                      </p:to>
                                    </p:set>
                                    <p:animEffect transition="in" filter="fade">
                                      <p:cBhvr>
                                        <p:cTn id="21" dur="1000"/>
                                        <p:tgtEl>
                                          <p:spTgt spid="26">
                                            <p:txEl>
                                              <p:pRg st="1" end="1"/>
                                            </p:txEl>
                                          </p:spTgt>
                                        </p:tgtEl>
                                      </p:cBhvr>
                                    </p:animEffect>
                                    <p:anim calcmode="lin" valueType="num">
                                      <p:cBhvr>
                                        <p:cTn id="22" dur="1000" fill="hold"/>
                                        <p:tgtEl>
                                          <p:spTgt spid="2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6">
                                            <p:txEl>
                                              <p:pRg st="0" end="0"/>
                                            </p:txEl>
                                          </p:spTgt>
                                        </p:tgtEl>
                                        <p:attrNameLst>
                                          <p:attrName>style.visibility</p:attrName>
                                        </p:attrNameLst>
                                      </p:cBhvr>
                                      <p:to>
                                        <p:strVal val="visible"/>
                                      </p:to>
                                    </p:set>
                                    <p:animEffect transition="in" filter="fade">
                                      <p:cBhvr>
                                        <p:cTn id="28" dur="1000"/>
                                        <p:tgtEl>
                                          <p:spTgt spid="26">
                                            <p:txEl>
                                              <p:pRg st="0" end="0"/>
                                            </p:txEl>
                                          </p:spTgt>
                                        </p:tgtEl>
                                      </p:cBhvr>
                                    </p:animEffect>
                                    <p:anim calcmode="lin" valueType="num">
                                      <p:cBhvr>
                                        <p:cTn id="29"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6">
                                            <p:txEl>
                                              <p:pRg st="2" end="2"/>
                                            </p:txEl>
                                          </p:spTgt>
                                        </p:tgtEl>
                                        <p:attrNameLst>
                                          <p:attrName>style.visibility</p:attrName>
                                        </p:attrNameLst>
                                      </p:cBhvr>
                                      <p:to>
                                        <p:strVal val="visible"/>
                                      </p:to>
                                    </p:set>
                                    <p:animEffect transition="in" filter="fade">
                                      <p:cBhvr>
                                        <p:cTn id="35" dur="1000"/>
                                        <p:tgtEl>
                                          <p:spTgt spid="26">
                                            <p:txEl>
                                              <p:pRg st="2" end="2"/>
                                            </p:txEl>
                                          </p:spTgt>
                                        </p:tgtEl>
                                      </p:cBhvr>
                                    </p:animEffect>
                                    <p:anim calcmode="lin" valueType="num">
                                      <p:cBhvr>
                                        <p:cTn id="36" dur="10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6">
                                            <p:txEl>
                                              <p:pRg st="3" end="3"/>
                                            </p:txEl>
                                          </p:spTgt>
                                        </p:tgtEl>
                                        <p:attrNameLst>
                                          <p:attrName>style.visibility</p:attrName>
                                        </p:attrNameLst>
                                      </p:cBhvr>
                                      <p:to>
                                        <p:strVal val="visible"/>
                                      </p:to>
                                    </p:set>
                                    <p:animEffect transition="in" filter="fade">
                                      <p:cBhvr>
                                        <p:cTn id="42" dur="1000"/>
                                        <p:tgtEl>
                                          <p:spTgt spid="26">
                                            <p:txEl>
                                              <p:pRg st="3" end="3"/>
                                            </p:txEl>
                                          </p:spTgt>
                                        </p:tgtEl>
                                      </p:cBhvr>
                                    </p:animEffect>
                                    <p:anim calcmode="lin" valueType="num">
                                      <p:cBhvr>
                                        <p:cTn id="43" dur="10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17FAF23-BBB6-7634-5625-0BFF99A570E0}"/>
              </a:ext>
            </a:extLst>
          </p:cNvPr>
          <p:cNvSpPr>
            <a:spLocks noGrp="1"/>
          </p:cNvSpPr>
          <p:nvPr>
            <p:ph type="title"/>
          </p:nvPr>
        </p:nvSpPr>
        <p:spPr>
          <a:xfrm>
            <a:off x="457200" y="289719"/>
            <a:ext cx="8229600" cy="742950"/>
          </a:xfrm>
        </p:spPr>
        <p:txBody>
          <a:bodyPr>
            <a:noAutofit/>
          </a:bodyPr>
          <a:lstStyle/>
          <a:p>
            <a:pPr algn="ctr" eaLnBrk="1" fontAlgn="auto" hangingPunct="1">
              <a:spcAft>
                <a:spcPts val="0"/>
              </a:spcAft>
              <a:defRPr/>
            </a:pPr>
            <a:r>
              <a:rPr lang="en-IN" altLang="en-US" sz="2100" dirty="0"/>
              <a:t>Preparation of list of validly nominated </a:t>
            </a:r>
            <a:r>
              <a:rPr lang="en-IN" altLang="en-US" sz="2100" dirty="0" smtClean="0"/>
              <a:t>candidates </a:t>
            </a:r>
            <a:r>
              <a:rPr lang="en-IN" altLang="en-US" sz="2100" dirty="0" smtClean="0">
                <a:solidFill>
                  <a:srgbClr val="FF0000"/>
                </a:solidFill>
              </a:rPr>
              <a:t>S 36 (8), RPA 1951)</a:t>
            </a:r>
            <a:endParaRPr lang="en-IN" altLang="en-US" sz="2100" dirty="0">
              <a:solidFill>
                <a:srgbClr val="FF0000"/>
              </a:solidFill>
            </a:endParaRPr>
          </a:p>
        </p:txBody>
      </p:sp>
      <p:sp>
        <p:nvSpPr>
          <p:cNvPr id="3" name="Content Placeholder 2">
            <a:extLst>
              <a:ext uri="{FF2B5EF4-FFF2-40B4-BE49-F238E27FC236}">
                <a16:creationId xmlns:a16="http://schemas.microsoft.com/office/drawing/2014/main" id="{2290B886-1531-B0C4-04B2-F97636A89334}"/>
              </a:ext>
            </a:extLst>
          </p:cNvPr>
          <p:cNvSpPr>
            <a:spLocks noGrp="1"/>
          </p:cNvSpPr>
          <p:nvPr>
            <p:ph idx="1"/>
          </p:nvPr>
        </p:nvSpPr>
        <p:spPr>
          <a:xfrm>
            <a:off x="457200" y="1123950"/>
            <a:ext cx="8229600" cy="3657600"/>
          </a:xfrm>
        </p:spPr>
        <p:txBody>
          <a:bodyPr/>
          <a:lstStyle/>
          <a:p>
            <a:pPr algn="just" eaLnBrk="1" hangingPunct="1">
              <a:lnSpc>
                <a:spcPct val="90000"/>
              </a:lnSpc>
              <a:buClr>
                <a:srgbClr val="1F6B1F"/>
              </a:buClr>
              <a:buFont typeface="Wingdings" panose="05000000000000000000" pitchFamily="2" charset="2"/>
              <a:buChar char="ü"/>
              <a:defRPr/>
            </a:pPr>
            <a:r>
              <a:rPr lang="en-US" sz="2000" b="1" dirty="0">
                <a:latin typeface="Calibri" panose="020F0502020204030204" pitchFamily="34" charset="0"/>
                <a:cs typeface="Calibri" panose="020F0502020204030204" pitchFamily="34" charset="0"/>
              </a:rPr>
              <a:t>After the completion of scrutiny proceedings, RO should prepare a list of validly nominated candidates, i.e., candidates whose nominations have been found valid on scrutiny in </a:t>
            </a:r>
            <a:r>
              <a:rPr lang="en-US" sz="2000" b="1" dirty="0">
                <a:solidFill>
                  <a:srgbClr val="0070C0"/>
                </a:solidFill>
                <a:latin typeface="Calibri" panose="020F0502020204030204" pitchFamily="34" charset="0"/>
                <a:cs typeface="Calibri" panose="020F0502020204030204" pitchFamily="34" charset="0"/>
              </a:rPr>
              <a:t>FORM 4.</a:t>
            </a:r>
          </a:p>
          <a:p>
            <a:pPr algn="just" eaLnBrk="1" hangingPunct="1">
              <a:lnSpc>
                <a:spcPct val="80000"/>
              </a:lnSpc>
              <a:buClr>
                <a:srgbClr val="1F6B1F"/>
              </a:buClr>
              <a:buFont typeface="Wingdings" panose="05000000000000000000" pitchFamily="2" charset="2"/>
              <a:buChar char="ü"/>
              <a:defRPr/>
            </a:pPr>
            <a:endParaRPr lang="en-US" altLang="en-US" sz="2000" dirty="0">
              <a:latin typeface="Calibri" panose="020F0502020204030204" pitchFamily="34" charset="0"/>
              <a:cs typeface="Calibri" panose="020F0502020204030204" pitchFamily="34" charset="0"/>
            </a:endParaRPr>
          </a:p>
          <a:p>
            <a:pPr algn="just" eaLnBrk="1" hangingPunct="1">
              <a:lnSpc>
                <a:spcPct val="80000"/>
              </a:lnSpc>
              <a:buClr>
                <a:srgbClr val="1F6B1F"/>
              </a:buClr>
              <a:buFont typeface="Wingdings" panose="05000000000000000000" pitchFamily="2" charset="2"/>
              <a:buChar char="ü"/>
              <a:defRPr/>
            </a:pPr>
            <a:r>
              <a:rPr lang="en-US" altLang="en-US" sz="2000" b="1" dirty="0">
                <a:latin typeface="Calibri" panose="020F0502020204030204" pitchFamily="34" charset="0"/>
                <a:cs typeface="Calibri" panose="020F0502020204030204" pitchFamily="34" charset="0"/>
              </a:rPr>
              <a:t>Arrangement of names in </a:t>
            </a:r>
            <a:r>
              <a:rPr lang="en-US" altLang="en-US" sz="2000" b="1" dirty="0">
                <a:solidFill>
                  <a:srgbClr val="0070C0"/>
                </a:solidFill>
                <a:latin typeface="Calibri" panose="020F0502020204030204" pitchFamily="34" charset="0"/>
                <a:cs typeface="Calibri" panose="020F0502020204030204" pitchFamily="34" charset="0"/>
              </a:rPr>
              <a:t>Form 4 </a:t>
            </a:r>
            <a:r>
              <a:rPr lang="en-US" altLang="en-US" sz="2000" b="1" dirty="0">
                <a:latin typeface="Calibri" panose="020F0502020204030204" pitchFamily="34" charset="0"/>
                <a:cs typeface="Calibri" panose="020F0502020204030204" pitchFamily="34" charset="0"/>
              </a:rPr>
              <a:t>should be on the same lines as in the list of nominated candidates.</a:t>
            </a:r>
          </a:p>
          <a:p>
            <a:pPr algn="just" eaLnBrk="1" hangingPunct="1">
              <a:lnSpc>
                <a:spcPct val="80000"/>
              </a:lnSpc>
              <a:buFont typeface="Arial" charset="0"/>
              <a:buChar char="•"/>
              <a:defRPr/>
            </a:pPr>
            <a:endParaRPr lang="en-US" sz="2000" b="1" dirty="0">
              <a:latin typeface="Calibri" panose="020F0502020204030204" pitchFamily="34" charset="0"/>
              <a:cs typeface="Calibri" panose="020F0502020204030204" pitchFamily="34" charset="0"/>
            </a:endParaRPr>
          </a:p>
          <a:p>
            <a:pPr marL="0" indent="0" algn="just" eaLnBrk="1" hangingPunct="1">
              <a:lnSpc>
                <a:spcPct val="80000"/>
              </a:lnSpc>
              <a:buFont typeface="Arial" charset="0"/>
              <a:buNone/>
              <a:defRPr/>
            </a:pPr>
            <a:r>
              <a:rPr lang="en-US" sz="2000" b="1" dirty="0">
                <a:latin typeface="Calibri" panose="020F0502020204030204" pitchFamily="34" charset="0"/>
                <a:cs typeface="Calibri" panose="020F0502020204030204" pitchFamily="34" charset="0"/>
              </a:rPr>
              <a:t>STEP 1: Classification of Candidates as:</a:t>
            </a:r>
          </a:p>
          <a:p>
            <a:pPr marL="514350" indent="-514350">
              <a:buClr>
                <a:schemeClr val="tx1"/>
              </a:buClr>
              <a:buFont typeface="+mj-lt"/>
              <a:buAutoNum type="romanLcPeriod"/>
              <a:defRPr/>
            </a:pPr>
            <a:r>
              <a:rPr lang="en-US" altLang="en-US" sz="2000" dirty="0">
                <a:latin typeface="Calibri" panose="020F0502020204030204" pitchFamily="34" charset="0"/>
                <a:cs typeface="Calibri" panose="020F0502020204030204" pitchFamily="34" charset="0"/>
              </a:rPr>
              <a:t>Recognized National and State political parties (belonging to the </a:t>
            </a:r>
            <a:r>
              <a:rPr lang="en-US" altLang="en-US" sz="2000" dirty="0" smtClean="0">
                <a:latin typeface="Calibri" panose="020F0502020204030204" pitchFamily="34" charset="0"/>
                <a:cs typeface="Calibri" panose="020F0502020204030204" pitchFamily="34" charset="0"/>
              </a:rPr>
              <a:t>State)</a:t>
            </a:r>
            <a:endParaRPr lang="en-IN" sz="2000" dirty="0">
              <a:latin typeface="Calibri" panose="020F0502020204030204" pitchFamily="34" charset="0"/>
              <a:cs typeface="Calibri" panose="020F0502020204030204" pitchFamily="34" charset="0"/>
            </a:endParaRPr>
          </a:p>
          <a:p>
            <a:pPr marL="514350" indent="-514350">
              <a:buClr>
                <a:schemeClr val="tx1"/>
              </a:buClr>
              <a:buFont typeface="+mj-lt"/>
              <a:buAutoNum type="romanLcPeriod"/>
              <a:defRPr/>
            </a:pPr>
            <a:r>
              <a:rPr lang="en-US" altLang="en-US" sz="2000" dirty="0">
                <a:latin typeface="Calibri" panose="020F0502020204030204" pitchFamily="34" charset="0"/>
                <a:cs typeface="Calibri" panose="020F0502020204030204" pitchFamily="34" charset="0"/>
              </a:rPr>
              <a:t>Registered un-recognized political parties including state parties of other </a:t>
            </a:r>
            <a:r>
              <a:rPr lang="en-US" altLang="en-US" sz="2000" dirty="0" smtClean="0">
                <a:latin typeface="Calibri" panose="020F0502020204030204" pitchFamily="34" charset="0"/>
                <a:cs typeface="Calibri" panose="020F0502020204030204" pitchFamily="34" charset="0"/>
              </a:rPr>
              <a:t>States.</a:t>
            </a:r>
            <a:endParaRPr lang="en-US" altLang="en-US" sz="2000" dirty="0">
              <a:latin typeface="Calibri" panose="020F0502020204030204" pitchFamily="34" charset="0"/>
              <a:cs typeface="Calibri" panose="020F0502020204030204" pitchFamily="34" charset="0"/>
            </a:endParaRPr>
          </a:p>
          <a:p>
            <a:pPr marL="514350" indent="-514350">
              <a:buClr>
                <a:schemeClr val="tx1"/>
              </a:buClr>
              <a:buFont typeface="+mj-lt"/>
              <a:buAutoNum type="romanLcPeriod"/>
              <a:defRPr/>
            </a:pPr>
            <a:r>
              <a:rPr lang="en-US" altLang="en-US" sz="2000" dirty="0">
                <a:latin typeface="Calibri" panose="020F0502020204030204" pitchFamily="34" charset="0"/>
                <a:cs typeface="Calibri" panose="020F0502020204030204" pitchFamily="34" charset="0"/>
              </a:rPr>
              <a:t>Independent  candidates.</a:t>
            </a:r>
          </a:p>
          <a:p>
            <a:pPr algn="just" eaLnBrk="1" hangingPunct="1">
              <a:lnSpc>
                <a:spcPct val="80000"/>
              </a:lnSpc>
              <a:buFont typeface="Arial" charset="0"/>
              <a:buChar char="•"/>
              <a:defRPr/>
            </a:pPr>
            <a:endParaRPr lang="en-IN" sz="2000" dirty="0"/>
          </a:p>
          <a:p>
            <a:pPr algn="just" eaLnBrk="1" hangingPunct="1">
              <a:lnSpc>
                <a:spcPct val="80000"/>
              </a:lnSpc>
              <a:buFont typeface="Arial" charset="0"/>
              <a:buChar char="•"/>
              <a:defRPr/>
            </a:pPr>
            <a:endParaRPr lang="en-US" altLang="en-US" sz="2000" b="1" dirty="0"/>
          </a:p>
          <a:p>
            <a:pPr algn="just" eaLnBrk="1" hangingPunct="1">
              <a:lnSpc>
                <a:spcPct val="90000"/>
              </a:lnSpc>
              <a:buClr>
                <a:srgbClr val="1F6B1F"/>
              </a:buClr>
              <a:buFont typeface="Wingdings" panose="05000000000000000000" pitchFamily="2" charset="2"/>
              <a:buChar char="ü"/>
              <a:defRPr/>
            </a:pPr>
            <a:endParaRPr lang="en-IN" altLang="en-US" sz="2000" b="1" dirty="0"/>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6388" name="Picture 3" descr="E:\Mahima\logo\iiidem logo.jpg">
            <a:extLst>
              <a:ext uri="{FF2B5EF4-FFF2-40B4-BE49-F238E27FC236}">
                <a16:creationId xmlns:a16="http://schemas.microsoft.com/office/drawing/2014/main" id="{671A7203-484E-A324-7DEA-32413AE597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E:\Mahima\logo\ECI - Copy.jpg">
            <a:extLst>
              <a:ext uri="{FF2B5EF4-FFF2-40B4-BE49-F238E27FC236}">
                <a16:creationId xmlns:a16="http://schemas.microsoft.com/office/drawing/2014/main" id="{6EEA94FB-D8C1-B5CB-8A74-720E2C16D6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Slide Number Placeholder 1">
            <a:extLst>
              <a:ext uri="{FF2B5EF4-FFF2-40B4-BE49-F238E27FC236}">
                <a16:creationId xmlns:a16="http://schemas.microsoft.com/office/drawing/2014/main" id="{9379A3A1-EF0C-3FD0-AA6F-51A5C31550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0D5B7AE-2BC1-1D44-8DAD-E201C7335B64}" type="slidenum">
              <a:rPr lang="en-US" altLang="en-US">
                <a:solidFill>
                  <a:srgbClr val="FFFFFF"/>
                </a:solidFill>
              </a:rPr>
              <a:pPr eaLnBrk="1" hangingPunct="1"/>
              <a:t>11</a:t>
            </a:fld>
            <a:endParaRPr lang="en-US" altLang="en-US">
              <a:solidFill>
                <a:srgbClr val="FFFFFF"/>
              </a:solidFill>
            </a:endParaRPr>
          </a:p>
        </p:txBody>
      </p:sp>
      <p:sp>
        <p:nvSpPr>
          <p:cNvPr id="2" name="Rectangle 1"/>
          <p:cNvSpPr/>
          <p:nvPr/>
        </p:nvSpPr>
        <p:spPr>
          <a:xfrm>
            <a:off x="8101612" y="4596884"/>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10A634E-27FA-938B-AE69-7CF5D34B96F9}"/>
              </a:ext>
            </a:extLst>
          </p:cNvPr>
          <p:cNvSpPr>
            <a:spLocks noGrp="1"/>
          </p:cNvSpPr>
          <p:nvPr>
            <p:ph type="title"/>
          </p:nvPr>
        </p:nvSpPr>
        <p:spPr/>
        <p:txBody>
          <a:bodyPr>
            <a:noAutofit/>
          </a:bodyPr>
          <a:lstStyle/>
          <a:p>
            <a:pPr algn="ctr" eaLnBrk="1" fontAlgn="auto" hangingPunct="1">
              <a:spcAft>
                <a:spcPts val="0"/>
              </a:spcAft>
              <a:defRPr/>
            </a:pPr>
            <a:r>
              <a:rPr lang="en-IN" altLang="en-US" sz="2400" dirty="0"/>
              <a:t>Preparation of list of validly nominated </a:t>
            </a:r>
            <a:r>
              <a:rPr lang="en-IN" altLang="en-US" sz="2400" dirty="0" smtClean="0"/>
              <a:t>candidates – contd.</a:t>
            </a:r>
            <a:endParaRPr lang="en-IN" altLang="en-US" sz="2400" dirty="0"/>
          </a:p>
        </p:txBody>
      </p:sp>
      <p:sp>
        <p:nvSpPr>
          <p:cNvPr id="3" name="Content Placeholder 2">
            <a:extLst>
              <a:ext uri="{FF2B5EF4-FFF2-40B4-BE49-F238E27FC236}">
                <a16:creationId xmlns:a16="http://schemas.microsoft.com/office/drawing/2014/main" id="{64CB10F6-FCAB-32C0-98FB-C30BACBA627C}"/>
              </a:ext>
            </a:extLst>
          </p:cNvPr>
          <p:cNvSpPr>
            <a:spLocks noGrp="1"/>
          </p:cNvSpPr>
          <p:nvPr>
            <p:ph idx="1"/>
          </p:nvPr>
        </p:nvSpPr>
        <p:spPr/>
        <p:txBody>
          <a:bodyPr/>
          <a:lstStyle/>
          <a:p>
            <a:pPr marL="0" indent="0" algn="just" eaLnBrk="1" hangingPunct="1">
              <a:lnSpc>
                <a:spcPct val="80000"/>
              </a:lnSpc>
              <a:buFont typeface="Arial" charset="0"/>
              <a:buNone/>
              <a:defRPr/>
            </a:pPr>
            <a:r>
              <a:rPr lang="en-US" sz="2000" b="1" dirty="0">
                <a:latin typeface="Calibri" panose="020F0502020204030204" pitchFamily="34" charset="0"/>
                <a:cs typeface="Calibri" panose="020F0502020204030204" pitchFamily="34" charset="0"/>
              </a:rPr>
              <a:t>STEP 2: </a:t>
            </a:r>
            <a:r>
              <a:rPr lang="en-IN" sz="2000" b="1" dirty="0">
                <a:latin typeface="Calibri" panose="020F0502020204030204" pitchFamily="34" charset="0"/>
                <a:cs typeface="Calibri" panose="020F0502020204030204" pitchFamily="34" charset="0"/>
              </a:rPr>
              <a:t>Arrangement of names in alphabetical order shall be made in each category separately.</a:t>
            </a:r>
          </a:p>
          <a:p>
            <a:pPr marL="0" indent="0" algn="just" eaLnBrk="1" hangingPunct="1">
              <a:lnSpc>
                <a:spcPct val="80000"/>
              </a:lnSpc>
              <a:buFont typeface="Arial" charset="0"/>
              <a:buNone/>
              <a:defRPr/>
            </a:pPr>
            <a:endParaRPr lang="en-IN" sz="2000" b="1" dirty="0">
              <a:latin typeface="Calibri" panose="020F0502020204030204" pitchFamily="34" charset="0"/>
              <a:cs typeface="Calibri" panose="020F0502020204030204" pitchFamily="34" charset="0"/>
            </a:endParaRPr>
          </a:p>
          <a:p>
            <a:pPr marL="0" indent="0">
              <a:buFont typeface="Arial" charset="0"/>
              <a:buNone/>
              <a:defRPr/>
            </a:pPr>
            <a:r>
              <a:rPr lang="en-US" sz="2000" b="1" dirty="0">
                <a:latin typeface="Calibri" panose="020F0502020204030204" pitchFamily="34" charset="0"/>
                <a:cs typeface="Calibri" panose="020F0502020204030204" pitchFamily="34" charset="0"/>
              </a:rPr>
              <a:t>OTHER CLARIFICATIONS:</a:t>
            </a:r>
            <a:endParaRPr lang="en-IN" sz="2000" dirty="0">
              <a:latin typeface="Calibri" panose="020F0502020204030204" pitchFamily="34" charset="0"/>
              <a:cs typeface="Calibri" panose="020F0502020204030204" pitchFamily="34" charset="0"/>
            </a:endParaRPr>
          </a:p>
          <a:p>
            <a:pPr marL="0" indent="0">
              <a:buFont typeface="Arial" charset="0"/>
              <a:buNone/>
              <a:defRPr/>
            </a:pPr>
            <a:r>
              <a:rPr lang="en-US" sz="2000" b="1" i="1" u="sng" dirty="0">
                <a:latin typeface="Calibri" panose="020F0502020204030204" pitchFamily="34" charset="0"/>
                <a:cs typeface="Calibri" panose="020F0502020204030204" pitchFamily="34" charset="0"/>
              </a:rPr>
              <a:t>Addition of titles:</a:t>
            </a:r>
            <a:endParaRPr lang="en-IN" sz="2000" dirty="0">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ü"/>
              <a:defRPr/>
            </a:pPr>
            <a:r>
              <a:rPr lang="en-US" sz="2000" i="1" dirty="0">
                <a:latin typeface="Calibri" panose="020F0502020204030204" pitchFamily="34" charset="0"/>
                <a:cs typeface="Calibri" panose="020F0502020204030204" pitchFamily="34" charset="0"/>
              </a:rPr>
              <a:t>No objection to the addition of any honorific, academic, hereditary, professional or any other title to the name of a candidate, </a:t>
            </a:r>
            <a:endParaRPr lang="en-IN" sz="2000" dirty="0">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ü"/>
              <a:defRPr/>
            </a:pPr>
            <a:r>
              <a:rPr lang="en-US" sz="2000" i="1" dirty="0">
                <a:latin typeface="Calibri" panose="020F0502020204030204" pitchFamily="34" charset="0"/>
                <a:cs typeface="Calibri" panose="020F0502020204030204" pitchFamily="34" charset="0"/>
              </a:rPr>
              <a:t>However, such title should on no account be taken into consideration in the arrangement of names in alphabetical order.</a:t>
            </a:r>
            <a:endParaRPr lang="en-IN" sz="2000" dirty="0">
              <a:latin typeface="Calibri" panose="020F0502020204030204" pitchFamily="34" charset="0"/>
              <a:cs typeface="Calibri" panose="020F0502020204030204" pitchFamily="34" charset="0"/>
            </a:endParaRPr>
          </a:p>
          <a:p>
            <a:pPr marL="0" indent="0" algn="just" eaLnBrk="1" hangingPunct="1">
              <a:lnSpc>
                <a:spcPct val="80000"/>
              </a:lnSpc>
              <a:buFont typeface="Arial" charset="0"/>
              <a:buNone/>
              <a:defRPr/>
            </a:pPr>
            <a:endParaRPr lang="en-IN" sz="2000" dirty="0">
              <a:latin typeface="Calibri" panose="020F0502020204030204" pitchFamily="34" charset="0"/>
              <a:cs typeface="Calibri" panose="020F0502020204030204" pitchFamily="34" charset="0"/>
            </a:endParaRPr>
          </a:p>
          <a:p>
            <a:pPr algn="just" eaLnBrk="1" hangingPunct="1">
              <a:lnSpc>
                <a:spcPct val="80000"/>
              </a:lnSpc>
              <a:buFont typeface="Arial" charset="0"/>
              <a:buChar char="•"/>
              <a:defRPr/>
            </a:pPr>
            <a:endParaRPr lang="en-US" altLang="en-US" sz="2000" b="1"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ü"/>
              <a:defRPr/>
            </a:pPr>
            <a:endParaRPr lang="en-IN" altLang="en-US" sz="2000" b="1" dirty="0">
              <a:latin typeface="Calibri" panose="020F0502020204030204" pitchFamily="34" charset="0"/>
              <a:cs typeface="Calibri" panose="020F0502020204030204" pitchFamily="34" charset="0"/>
            </a:endParaRP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7412" name="Picture 3" descr="E:\Mahima\logo\iiidem logo.jpg">
            <a:extLst>
              <a:ext uri="{FF2B5EF4-FFF2-40B4-BE49-F238E27FC236}">
                <a16:creationId xmlns:a16="http://schemas.microsoft.com/office/drawing/2014/main" id="{EBEC69C4-3B8D-B845-2CBE-6621A211B7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descr="E:\Mahima\logo\ECI - Copy.jpg">
            <a:extLst>
              <a:ext uri="{FF2B5EF4-FFF2-40B4-BE49-F238E27FC236}">
                <a16:creationId xmlns:a16="http://schemas.microsoft.com/office/drawing/2014/main" id="{4CF3013E-A697-3DE8-3DEF-6306B045E0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Slide Number Placeholder 1">
            <a:extLst>
              <a:ext uri="{FF2B5EF4-FFF2-40B4-BE49-F238E27FC236}">
                <a16:creationId xmlns:a16="http://schemas.microsoft.com/office/drawing/2014/main" id="{4C011DC5-8E99-BB80-DE25-566C5C8135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FE2156E-30D4-B54B-98E1-9F4307DAC1BA}" type="slidenum">
              <a:rPr lang="en-US" altLang="en-US">
                <a:solidFill>
                  <a:srgbClr val="FFFFFF"/>
                </a:solidFill>
              </a:rPr>
              <a:pPr eaLnBrk="1" hangingPunct="1"/>
              <a:t>12</a:t>
            </a:fld>
            <a:endParaRPr lang="en-US" altLang="en-US">
              <a:solidFill>
                <a:srgbClr val="FFFFFF"/>
              </a:solidFill>
            </a:endParaRPr>
          </a:p>
        </p:txBody>
      </p:sp>
      <p:sp>
        <p:nvSpPr>
          <p:cNvPr id="7" name="Rectangle 6"/>
          <p:cNvSpPr/>
          <p:nvPr/>
        </p:nvSpPr>
        <p:spPr>
          <a:xfrm>
            <a:off x="8101612" y="4596884"/>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DBEE2F0-5E4B-72C8-ED75-A62E871BDBA5}"/>
              </a:ext>
            </a:extLst>
          </p:cNvPr>
          <p:cNvSpPr>
            <a:spLocks noGrp="1"/>
          </p:cNvSpPr>
          <p:nvPr>
            <p:ph type="title"/>
          </p:nvPr>
        </p:nvSpPr>
        <p:spPr/>
        <p:txBody>
          <a:bodyPr>
            <a:noAutofit/>
          </a:bodyPr>
          <a:lstStyle/>
          <a:p>
            <a:pPr algn="ctr" eaLnBrk="1" fontAlgn="auto" hangingPunct="1">
              <a:spcAft>
                <a:spcPts val="0"/>
              </a:spcAft>
              <a:defRPr/>
            </a:pPr>
            <a:r>
              <a:rPr lang="en-IN" altLang="en-US" sz="2400" dirty="0"/>
              <a:t>Preparation of list of validly nominated </a:t>
            </a:r>
            <a:r>
              <a:rPr lang="en-IN" altLang="en-US" sz="2400" dirty="0" smtClean="0"/>
              <a:t>candidates – contd.</a:t>
            </a:r>
            <a:endParaRPr lang="en-IN" altLang="en-US" sz="2400" dirty="0"/>
          </a:p>
        </p:txBody>
      </p:sp>
      <p:sp>
        <p:nvSpPr>
          <p:cNvPr id="3" name="Content Placeholder 2">
            <a:extLst>
              <a:ext uri="{FF2B5EF4-FFF2-40B4-BE49-F238E27FC236}">
                <a16:creationId xmlns:a16="http://schemas.microsoft.com/office/drawing/2014/main" id="{03DF0328-FBBC-2A37-63E2-261138C87DCF}"/>
              </a:ext>
            </a:extLst>
          </p:cNvPr>
          <p:cNvSpPr>
            <a:spLocks noGrp="1"/>
          </p:cNvSpPr>
          <p:nvPr>
            <p:ph idx="1"/>
          </p:nvPr>
        </p:nvSpPr>
        <p:spPr/>
        <p:txBody>
          <a:bodyPr/>
          <a:lstStyle/>
          <a:p>
            <a:pPr marL="0" indent="0">
              <a:buFont typeface="Arial" charset="0"/>
              <a:buNone/>
              <a:defRPr/>
            </a:pPr>
            <a:endParaRPr lang="en-US" sz="2000" b="1" i="1" u="sng" dirty="0">
              <a:latin typeface="Calibri" panose="020F0502020204030204" pitchFamily="34" charset="0"/>
              <a:cs typeface="Calibri" panose="020F0502020204030204" pitchFamily="34" charset="0"/>
            </a:endParaRPr>
          </a:p>
          <a:p>
            <a:pPr marL="0" indent="0">
              <a:buFont typeface="Arial" charset="0"/>
              <a:buNone/>
              <a:defRPr/>
            </a:pPr>
            <a:r>
              <a:rPr lang="en-US" sz="2000" b="1" i="1" u="sng" dirty="0">
                <a:latin typeface="Calibri" panose="020F0502020204030204" pitchFamily="34" charset="0"/>
                <a:cs typeface="Calibri" panose="020F0502020204030204" pitchFamily="34" charset="0"/>
              </a:rPr>
              <a:t>Language(s):</a:t>
            </a:r>
            <a:endParaRPr lang="en-IN" sz="2000" dirty="0">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ü"/>
              <a:defRPr/>
            </a:pPr>
            <a:r>
              <a:rPr lang="en-US" sz="2000" b="1" i="1" dirty="0">
                <a:latin typeface="Calibri" panose="020F0502020204030204" pitchFamily="34" charset="0"/>
                <a:cs typeface="Calibri" panose="020F0502020204030204" pitchFamily="34" charset="0"/>
              </a:rPr>
              <a:t>List is to be prepared in the language(s) specified in the Commission’s direction dated 16-09-2008  for Assembly Constituencies and direction dated 06-02-2009 for Parliamentary Elections </a:t>
            </a:r>
          </a:p>
          <a:p>
            <a:pPr>
              <a:buClr>
                <a:srgbClr val="1F6B1F"/>
              </a:buClr>
              <a:buFont typeface="Wingdings" panose="05000000000000000000" pitchFamily="2" charset="2"/>
              <a:buChar char="ü"/>
              <a:defRPr/>
            </a:pPr>
            <a:r>
              <a:rPr lang="en-US" sz="2000" b="1" i="1" dirty="0">
                <a:latin typeface="Calibri" panose="020F0502020204030204" pitchFamily="34" charset="0"/>
                <a:cs typeface="Calibri" panose="020F0502020204030204" pitchFamily="34" charset="0"/>
              </a:rPr>
              <a:t>Category headings should not appear on the ballot papers.</a:t>
            </a:r>
            <a:endParaRPr lang="en-IN" sz="2000" b="1" dirty="0">
              <a:latin typeface="Calibri" panose="020F0502020204030204" pitchFamily="34" charset="0"/>
              <a:cs typeface="Calibri" panose="020F0502020204030204" pitchFamily="34" charset="0"/>
            </a:endParaRPr>
          </a:p>
          <a:p>
            <a:pPr marL="0" indent="0" algn="just" eaLnBrk="1" hangingPunct="1">
              <a:lnSpc>
                <a:spcPct val="80000"/>
              </a:lnSpc>
              <a:buFont typeface="Arial" charset="0"/>
              <a:buNone/>
              <a:defRPr/>
            </a:pPr>
            <a:endParaRPr lang="en-IN" sz="2000" dirty="0">
              <a:latin typeface="Calibri" panose="020F0502020204030204" pitchFamily="34" charset="0"/>
              <a:cs typeface="Calibri" panose="020F0502020204030204" pitchFamily="34" charset="0"/>
            </a:endParaRPr>
          </a:p>
          <a:p>
            <a:pPr algn="just" eaLnBrk="1" hangingPunct="1">
              <a:lnSpc>
                <a:spcPct val="80000"/>
              </a:lnSpc>
              <a:buFont typeface="Arial" charset="0"/>
              <a:buChar char="•"/>
              <a:defRPr/>
            </a:pPr>
            <a:endParaRPr lang="en-US" altLang="en-US" sz="2000" b="1" dirty="0">
              <a:latin typeface="Calibri" panose="020F0502020204030204" pitchFamily="34" charset="0"/>
              <a:cs typeface="Calibri" panose="020F0502020204030204" pitchFamily="34" charset="0"/>
            </a:endParaRPr>
          </a:p>
          <a:p>
            <a:pPr algn="just" eaLnBrk="1" hangingPunct="1">
              <a:lnSpc>
                <a:spcPct val="90000"/>
              </a:lnSpc>
              <a:buClr>
                <a:srgbClr val="1F6B1F"/>
              </a:buClr>
              <a:buFont typeface="Wingdings" panose="05000000000000000000" pitchFamily="2" charset="2"/>
              <a:buChar char="ü"/>
              <a:defRPr/>
            </a:pPr>
            <a:endParaRPr lang="en-IN" altLang="en-US" sz="2000" b="1" dirty="0">
              <a:latin typeface="Calibri" panose="020F0502020204030204" pitchFamily="34" charset="0"/>
              <a:cs typeface="Calibri" panose="020F0502020204030204" pitchFamily="34" charset="0"/>
            </a:endParaRP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18436" name="Picture 3" descr="E:\Mahima\logo\iiidem logo.jpg">
            <a:extLst>
              <a:ext uri="{FF2B5EF4-FFF2-40B4-BE49-F238E27FC236}">
                <a16:creationId xmlns:a16="http://schemas.microsoft.com/office/drawing/2014/main" id="{9B964E05-71CD-4A73-19C1-722C063D48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E:\Mahima\logo\ECI - Copy.jpg">
            <a:extLst>
              <a:ext uri="{FF2B5EF4-FFF2-40B4-BE49-F238E27FC236}">
                <a16:creationId xmlns:a16="http://schemas.microsoft.com/office/drawing/2014/main" id="{B1C43DB1-A7D1-72A6-87B0-EAEF5A6796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Slide Number Placeholder 1">
            <a:extLst>
              <a:ext uri="{FF2B5EF4-FFF2-40B4-BE49-F238E27FC236}">
                <a16:creationId xmlns:a16="http://schemas.microsoft.com/office/drawing/2014/main" id="{F98828F1-1A9F-CD99-8ADE-6A2BE9A463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3E468FB-D248-014E-A1DD-EB629E608E73}" type="slidenum">
              <a:rPr lang="en-US" altLang="en-US">
                <a:solidFill>
                  <a:srgbClr val="FFFFFF"/>
                </a:solidFill>
              </a:rPr>
              <a:pPr eaLnBrk="1" hangingPunct="1"/>
              <a:t>13</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40F2965-7411-6402-0E46-A0710CEA0C0E}"/>
              </a:ext>
            </a:extLst>
          </p:cNvPr>
          <p:cNvSpPr>
            <a:spLocks noGrp="1"/>
          </p:cNvSpPr>
          <p:nvPr>
            <p:ph type="title"/>
          </p:nvPr>
        </p:nvSpPr>
        <p:spPr>
          <a:xfrm>
            <a:off x="479056" y="228600"/>
            <a:ext cx="8229600" cy="742950"/>
          </a:xfrm>
        </p:spPr>
        <p:txBody>
          <a:bodyPr>
            <a:noAutofit/>
          </a:bodyPr>
          <a:lstStyle/>
          <a:p>
            <a:pPr algn="ctr" eaLnBrk="1" fontAlgn="auto" hangingPunct="1">
              <a:spcAft>
                <a:spcPts val="0"/>
              </a:spcAft>
              <a:defRPr/>
            </a:pPr>
            <a:r>
              <a:rPr lang="en-IN" altLang="en-US" sz="2900" dirty="0">
                <a:solidFill>
                  <a:srgbClr val="0070C0"/>
                </a:solidFill>
              </a:rPr>
              <a:t>FORM </a:t>
            </a:r>
            <a:r>
              <a:rPr lang="en-IN" altLang="en-US" sz="2900" dirty="0" smtClean="0">
                <a:solidFill>
                  <a:srgbClr val="0070C0"/>
                </a:solidFill>
              </a:rPr>
              <a:t>4, </a:t>
            </a:r>
            <a:r>
              <a:rPr lang="en-IN" altLang="en-US" sz="2900" dirty="0" smtClean="0">
                <a:solidFill>
                  <a:srgbClr val="FF0000"/>
                </a:solidFill>
              </a:rPr>
              <a:t>R 8, COER 1961</a:t>
            </a:r>
            <a:endParaRPr lang="en-IN" altLang="en-US" sz="2900" dirty="0">
              <a:solidFill>
                <a:srgbClr val="FF0000"/>
              </a:solidFill>
            </a:endParaRPr>
          </a:p>
        </p:txBody>
      </p:sp>
      <p:sp>
        <p:nvSpPr>
          <p:cNvPr id="3" name="Content Placeholder 2">
            <a:extLst>
              <a:ext uri="{FF2B5EF4-FFF2-40B4-BE49-F238E27FC236}">
                <a16:creationId xmlns:a16="http://schemas.microsoft.com/office/drawing/2014/main" id="{68C1F954-257E-1C80-5B01-41E9A4D00AFF}"/>
              </a:ext>
            </a:extLst>
          </p:cNvPr>
          <p:cNvSpPr>
            <a:spLocks noGrp="1"/>
          </p:cNvSpPr>
          <p:nvPr>
            <p:ph idx="1"/>
          </p:nvPr>
        </p:nvSpPr>
        <p:spPr>
          <a:xfrm>
            <a:off x="457200" y="971550"/>
            <a:ext cx="8229600" cy="3657600"/>
          </a:xfrm>
        </p:spPr>
        <p:txBody>
          <a:bodyPr/>
          <a:lstStyle/>
          <a:p>
            <a:pPr marL="0" indent="0" algn="ctr" eaLnBrk="1" hangingPunct="1">
              <a:lnSpc>
                <a:spcPct val="90000"/>
              </a:lnSpc>
              <a:buFont typeface="Arial" charset="0"/>
              <a:buNone/>
              <a:defRPr/>
            </a:pPr>
            <a:r>
              <a:rPr lang="en-IN" sz="2000" dirty="0">
                <a:latin typeface="Calibri" panose="020F0502020204030204" pitchFamily="34" charset="0"/>
                <a:cs typeface="Calibri" panose="020F0502020204030204" pitchFamily="34" charset="0"/>
              </a:rPr>
              <a:t>(See </a:t>
            </a:r>
            <a:r>
              <a:rPr lang="en-IN" sz="2000" dirty="0">
                <a:solidFill>
                  <a:srgbClr val="FF0000"/>
                </a:solidFill>
                <a:latin typeface="Calibri" panose="020F0502020204030204" pitchFamily="34" charset="0"/>
                <a:cs typeface="Calibri" panose="020F0502020204030204" pitchFamily="34" charset="0"/>
              </a:rPr>
              <a:t>R</a:t>
            </a:r>
            <a:r>
              <a:rPr lang="en-IN" sz="2000" dirty="0" smtClean="0">
                <a:solidFill>
                  <a:srgbClr val="FF0000"/>
                </a:solidFill>
                <a:latin typeface="Calibri" panose="020F0502020204030204" pitchFamily="34" charset="0"/>
                <a:cs typeface="Calibri" panose="020F0502020204030204" pitchFamily="34" charset="0"/>
              </a:rPr>
              <a:t>ule </a:t>
            </a:r>
            <a:r>
              <a:rPr lang="en-IN" sz="2000" dirty="0">
                <a:solidFill>
                  <a:srgbClr val="FF0000"/>
                </a:solidFill>
                <a:latin typeface="Calibri" panose="020F0502020204030204" pitchFamily="34" charset="0"/>
                <a:cs typeface="Calibri" panose="020F0502020204030204" pitchFamily="34" charset="0"/>
              </a:rPr>
              <a:t>8</a:t>
            </a:r>
            <a:r>
              <a:rPr lang="en-IN" sz="2000" dirty="0">
                <a:latin typeface="Calibri" panose="020F0502020204030204" pitchFamily="34" charset="0"/>
                <a:cs typeface="Calibri" panose="020F0502020204030204" pitchFamily="34" charset="0"/>
              </a:rPr>
              <a:t>)</a:t>
            </a:r>
          </a:p>
          <a:p>
            <a:pPr marL="0" indent="0" algn="just" eaLnBrk="1" hangingPunct="1">
              <a:lnSpc>
                <a:spcPct val="90000"/>
              </a:lnSpc>
              <a:buFont typeface="Arial" charset="0"/>
              <a:buNone/>
              <a:defRPr/>
            </a:pPr>
            <a:r>
              <a:rPr lang="en-IN" sz="2000" b="1" dirty="0">
                <a:latin typeface="Calibri" panose="020F0502020204030204" pitchFamily="34" charset="0"/>
                <a:cs typeface="Calibri" panose="020F0502020204030204" pitchFamily="34" charset="0"/>
              </a:rPr>
              <a:t>List of Validity Nominated Candidates Election to the* ......................................</a:t>
            </a:r>
          </a:p>
          <a:p>
            <a:pPr marL="0" indent="0" algn="just" eaLnBrk="1" hangingPunct="1">
              <a:lnSpc>
                <a:spcPct val="90000"/>
              </a:lnSpc>
              <a:buFont typeface="Arial" charset="0"/>
              <a:buNone/>
              <a:defRPr/>
            </a:pPr>
            <a:endParaRPr lang="en-IN" sz="2000" dirty="0">
              <a:latin typeface="Calibri" panose="020F0502020204030204" pitchFamily="34" charset="0"/>
              <a:cs typeface="Calibri" panose="020F0502020204030204" pitchFamily="34" charset="0"/>
            </a:endParaRPr>
          </a:p>
          <a:p>
            <a:pPr marL="0" indent="0" algn="just" eaLnBrk="1" hangingPunct="1">
              <a:lnSpc>
                <a:spcPct val="90000"/>
              </a:lnSpc>
              <a:buFont typeface="Arial" charset="0"/>
              <a:buNone/>
              <a:defRPr/>
            </a:pPr>
            <a:endParaRPr lang="en-IN" sz="2000" dirty="0">
              <a:latin typeface="Calibri" panose="020F0502020204030204" pitchFamily="34" charset="0"/>
              <a:cs typeface="Calibri" panose="020F0502020204030204" pitchFamily="34" charset="0"/>
            </a:endParaRPr>
          </a:p>
          <a:p>
            <a:pPr marL="0" indent="0" algn="just" eaLnBrk="1" hangingPunct="1">
              <a:lnSpc>
                <a:spcPct val="90000"/>
              </a:lnSpc>
              <a:buFont typeface="Arial" charset="0"/>
              <a:buNone/>
              <a:defRPr/>
            </a:pPr>
            <a:endParaRPr lang="en-IN" sz="2000" dirty="0">
              <a:latin typeface="Calibri" panose="020F0502020204030204" pitchFamily="34" charset="0"/>
              <a:cs typeface="Calibri" panose="020F0502020204030204" pitchFamily="34" charset="0"/>
            </a:endParaRPr>
          </a:p>
          <a:p>
            <a:pPr marL="0" indent="0" algn="just" eaLnBrk="1" hangingPunct="1">
              <a:lnSpc>
                <a:spcPct val="90000"/>
              </a:lnSpc>
              <a:buFont typeface="Arial" charset="0"/>
              <a:buNone/>
              <a:defRPr/>
            </a:pPr>
            <a:endParaRPr lang="en-IN" sz="2000" dirty="0">
              <a:latin typeface="Calibri" panose="020F0502020204030204" pitchFamily="34" charset="0"/>
              <a:cs typeface="Calibri" panose="020F0502020204030204" pitchFamily="34" charset="0"/>
            </a:endParaRPr>
          </a:p>
          <a:p>
            <a:pPr marL="400050" indent="-400050" eaLnBrk="1" hangingPunct="1">
              <a:lnSpc>
                <a:spcPct val="90000"/>
              </a:lnSpc>
              <a:buClr>
                <a:schemeClr val="tx1"/>
              </a:buClr>
              <a:buFont typeface="+mj-lt"/>
              <a:buAutoNum type="romanLcPeriod"/>
              <a:defRPr/>
            </a:pPr>
            <a:r>
              <a:rPr lang="en-IN" sz="2000" dirty="0">
                <a:latin typeface="Calibri" panose="020F0502020204030204" pitchFamily="34" charset="0"/>
                <a:cs typeface="Calibri" panose="020F0502020204030204" pitchFamily="34" charset="0"/>
              </a:rPr>
              <a:t>Candidates of recognized National and State Political Parties _____________________________________________________________________ </a:t>
            </a:r>
          </a:p>
          <a:p>
            <a:pPr marL="400050" indent="-400050" eaLnBrk="1" hangingPunct="1">
              <a:lnSpc>
                <a:spcPct val="90000"/>
              </a:lnSpc>
              <a:buClr>
                <a:schemeClr val="tx1"/>
              </a:buClr>
              <a:buFont typeface="+mj-lt"/>
              <a:buAutoNum type="romanLcPeriod"/>
              <a:defRPr/>
            </a:pPr>
            <a:r>
              <a:rPr lang="en-IN" sz="2000" dirty="0">
                <a:latin typeface="Calibri" panose="020F0502020204030204" pitchFamily="34" charset="0"/>
                <a:cs typeface="Calibri" panose="020F0502020204030204" pitchFamily="34" charset="0"/>
              </a:rPr>
              <a:t>Candidates of registered political parties (other than recognized National and State Political Parties). _______________________________________________________</a:t>
            </a:r>
          </a:p>
        </p:txBody>
      </p:sp>
      <p:pic>
        <p:nvPicPr>
          <p:cNvPr id="19460" name="Picture 3" descr="E:\Mahima\logo\iiidem logo.jpg">
            <a:extLst>
              <a:ext uri="{FF2B5EF4-FFF2-40B4-BE49-F238E27FC236}">
                <a16:creationId xmlns:a16="http://schemas.microsoft.com/office/drawing/2014/main" id="{E0661B03-4888-F5FD-A3B7-9E0F61598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4" descr="E:\Mahima\logo\ECI - Copy.jpg">
            <a:extLst>
              <a:ext uri="{FF2B5EF4-FFF2-40B4-BE49-F238E27FC236}">
                <a16:creationId xmlns:a16="http://schemas.microsoft.com/office/drawing/2014/main" id="{9A49A164-D76A-1AAD-9462-5317AB2018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A10FA0DD-D174-7DA6-4908-7144DD6EC741}"/>
              </a:ext>
            </a:extLst>
          </p:cNvPr>
          <p:cNvGraphicFramePr>
            <a:graphicFrameLocks noGrp="1"/>
          </p:cNvGraphicFramePr>
          <p:nvPr/>
        </p:nvGraphicFramePr>
        <p:xfrm>
          <a:off x="482600" y="2019300"/>
          <a:ext cx="8204201" cy="1051560"/>
        </p:xfrm>
        <a:graphic>
          <a:graphicData uri="http://schemas.openxmlformats.org/drawingml/2006/table">
            <a:tbl>
              <a:tblPr firstRow="1" firstCol="1" bandRow="1"/>
              <a:tblGrid>
                <a:gridCol w="861930">
                  <a:extLst>
                    <a:ext uri="{9D8B030D-6E8A-4147-A177-3AD203B41FA5}">
                      <a16:colId xmlns:a16="http://schemas.microsoft.com/office/drawing/2014/main" val="20000"/>
                    </a:ext>
                  </a:extLst>
                </a:gridCol>
                <a:gridCol w="1277563">
                  <a:extLst>
                    <a:ext uri="{9D8B030D-6E8A-4147-A177-3AD203B41FA5}">
                      <a16:colId xmlns:a16="http://schemas.microsoft.com/office/drawing/2014/main" val="20001"/>
                    </a:ext>
                  </a:extLst>
                </a:gridCol>
                <a:gridCol w="3032354">
                  <a:extLst>
                    <a:ext uri="{9D8B030D-6E8A-4147-A177-3AD203B41FA5}">
                      <a16:colId xmlns:a16="http://schemas.microsoft.com/office/drawing/2014/main" val="20002"/>
                    </a:ext>
                  </a:extLst>
                </a:gridCol>
                <a:gridCol w="1549869">
                  <a:extLst>
                    <a:ext uri="{9D8B030D-6E8A-4147-A177-3AD203B41FA5}">
                      <a16:colId xmlns:a16="http://schemas.microsoft.com/office/drawing/2014/main" val="20003"/>
                    </a:ext>
                  </a:extLst>
                </a:gridCol>
                <a:gridCol w="1482485">
                  <a:extLst>
                    <a:ext uri="{9D8B030D-6E8A-4147-A177-3AD203B41FA5}">
                      <a16:colId xmlns:a16="http://schemas.microsoft.com/office/drawing/2014/main" val="20004"/>
                    </a:ext>
                  </a:extLst>
                </a:gridCol>
              </a:tblGrid>
              <a:tr h="700617">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Serial</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Name of candidate</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Name of **father/mother/ husband]</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Address candidate</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a:solidFill>
                            <a:srgbClr val="000000"/>
                          </a:solidFill>
                          <a:effectLst/>
                          <a:latin typeface="Calibri" panose="020F0502020204030204" pitchFamily="34" charset="0"/>
                          <a:ea typeface="Times New Roman"/>
                          <a:cs typeface="Calibri" panose="020F0502020204030204" pitchFamily="34" charset="0"/>
                        </a:rPr>
                        <a:t>@Party affiliation</a:t>
                      </a:r>
                      <a:endParaRPr lang="en-IN" sz="200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0308">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1</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2</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3</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4</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IN" sz="2000" dirty="0">
                          <a:solidFill>
                            <a:srgbClr val="000000"/>
                          </a:solidFill>
                          <a:effectLst/>
                          <a:latin typeface="Calibri" panose="020F0502020204030204" pitchFamily="34" charset="0"/>
                          <a:ea typeface="Times New Roman"/>
                          <a:cs typeface="Calibri" panose="020F0502020204030204" pitchFamily="34" charset="0"/>
                        </a:rPr>
                        <a:t>5</a:t>
                      </a:r>
                      <a:endParaRPr lang="en-IN" sz="2000" dirty="0">
                        <a:effectLst/>
                        <a:latin typeface="Calibri" panose="020F0502020204030204" pitchFamily="34" charset="0"/>
                        <a:ea typeface="Arial"/>
                        <a:cs typeface="Calibri" panose="020F0502020204030204" pitchFamily="34"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9482" name="Slide Number Placeholder 1">
            <a:extLst>
              <a:ext uri="{FF2B5EF4-FFF2-40B4-BE49-F238E27FC236}">
                <a16:creationId xmlns:a16="http://schemas.microsoft.com/office/drawing/2014/main" id="{8A47C213-ADB1-BDB7-A6B7-C7121C1FAB0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1ECB0EE-80E5-DF43-BE8B-D86A650133E7}" type="slidenum">
              <a:rPr lang="en-US" altLang="en-US">
                <a:solidFill>
                  <a:srgbClr val="FFFFFF"/>
                </a:solidFill>
              </a:rPr>
              <a:pPr eaLnBrk="1" hangingPunct="1"/>
              <a:t>14</a:t>
            </a:fld>
            <a:endParaRPr lang="en-US" altLang="en-US">
              <a:solidFill>
                <a:srgbClr val="FFFFFF"/>
              </a:solidFill>
            </a:endParaRPr>
          </a:p>
        </p:txBody>
      </p:sp>
      <p:sp>
        <p:nvSpPr>
          <p:cNvPr id="8" name="Rectangle 7"/>
          <p:cNvSpPr/>
          <p:nvPr/>
        </p:nvSpPr>
        <p:spPr>
          <a:xfrm>
            <a:off x="8101612" y="4596884"/>
            <a:ext cx="918970" cy="369332"/>
          </a:xfrm>
          <a:prstGeom prst="rect">
            <a:avLst/>
          </a:prstGeom>
        </p:spPr>
        <p:txBody>
          <a:bodyPr wrap="none">
            <a:spAutoFit/>
          </a:bodyPr>
          <a:lstStyle/>
          <a:p>
            <a:r>
              <a:rPr lang="en-US" altLang="en-US" dirty="0" err="1" smtClean="0">
                <a:cs typeface="Calibri" panose="020F0502020204030204" pitchFamily="34" charset="0"/>
              </a:rPr>
              <a:t>Contd</a:t>
            </a:r>
            <a:r>
              <a:rPr lang="en-US" altLang="en-US" dirty="0" smtClean="0">
                <a:cs typeface="Calibri" panose="020F0502020204030204" pitchFamily="34" charset="0"/>
              </a:rPr>
              <a:t>…</a:t>
            </a:r>
            <a:endParaRPr lang="en-IN" dirty="0"/>
          </a:p>
        </p:txBody>
      </p:sp>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2BF61E0-7915-FD35-F1D4-86EE7BA8A745}"/>
              </a:ext>
            </a:extLst>
          </p:cNvPr>
          <p:cNvSpPr>
            <a:spLocks noGrp="1"/>
          </p:cNvSpPr>
          <p:nvPr>
            <p:ph type="title"/>
          </p:nvPr>
        </p:nvSpPr>
        <p:spPr/>
        <p:txBody>
          <a:bodyPr>
            <a:noAutofit/>
          </a:bodyPr>
          <a:lstStyle/>
          <a:p>
            <a:pPr algn="ctr" eaLnBrk="1" fontAlgn="auto" hangingPunct="1">
              <a:spcAft>
                <a:spcPts val="0"/>
              </a:spcAft>
              <a:defRPr/>
            </a:pPr>
            <a:r>
              <a:rPr lang="en-IN" altLang="en-US" sz="2900" dirty="0"/>
              <a:t>FORM 4-Contd</a:t>
            </a:r>
          </a:p>
        </p:txBody>
      </p:sp>
      <p:sp>
        <p:nvSpPr>
          <p:cNvPr id="3" name="Content Placeholder 2">
            <a:extLst>
              <a:ext uri="{FF2B5EF4-FFF2-40B4-BE49-F238E27FC236}">
                <a16:creationId xmlns:a16="http://schemas.microsoft.com/office/drawing/2014/main" id="{E685C5F3-0FA8-88A9-F4F5-1D8D1391D0CC}"/>
              </a:ext>
            </a:extLst>
          </p:cNvPr>
          <p:cNvSpPr>
            <a:spLocks noGrp="1"/>
          </p:cNvSpPr>
          <p:nvPr>
            <p:ph idx="1"/>
          </p:nvPr>
        </p:nvSpPr>
        <p:spPr>
          <a:xfrm>
            <a:off x="0" y="1064860"/>
            <a:ext cx="9144000" cy="3657600"/>
          </a:xfrm>
        </p:spPr>
        <p:txBody>
          <a:bodyPr/>
          <a:lstStyle/>
          <a:p>
            <a:pPr marL="514350" indent="-514350" eaLnBrk="1" hangingPunct="1">
              <a:lnSpc>
                <a:spcPct val="90000"/>
              </a:lnSpc>
              <a:buClr>
                <a:schemeClr val="tx1"/>
              </a:buClr>
              <a:buFont typeface="+mj-lt"/>
              <a:buAutoNum type="romanLcPeriod" startAt="3"/>
              <a:defRPr/>
            </a:pPr>
            <a:r>
              <a:rPr lang="en-IN" sz="2000" dirty="0">
                <a:latin typeface="Calibri" panose="020F0502020204030204" pitchFamily="34" charset="0"/>
                <a:cs typeface="Calibri" panose="020F0502020204030204" pitchFamily="34" charset="0"/>
              </a:rPr>
              <a:t>Other candidates. </a:t>
            </a:r>
            <a:r>
              <a:rPr lang="en-IN" sz="2000" dirty="0" smtClean="0">
                <a:latin typeface="Calibri" panose="020F0502020204030204" pitchFamily="34" charset="0"/>
                <a:cs typeface="Calibri" panose="020F0502020204030204" pitchFamily="34" charset="0"/>
              </a:rPr>
              <a:t>__________________________________________________________________</a:t>
            </a:r>
            <a:r>
              <a:rPr lang="en-IN" sz="2000" dirty="0">
                <a:latin typeface="Calibri" panose="020F0502020204030204" pitchFamily="34" charset="0"/>
                <a:cs typeface="Calibri" panose="020F0502020204030204" pitchFamily="34" charset="0"/>
              </a:rPr>
              <a:t>Place........................ </a:t>
            </a:r>
            <a:endParaRPr lang="en-IN" sz="2000" dirty="0" smtClean="0">
              <a:latin typeface="Calibri" panose="020F0502020204030204" pitchFamily="34" charset="0"/>
              <a:cs typeface="Calibri" panose="020F0502020204030204" pitchFamily="34" charset="0"/>
            </a:endParaRPr>
          </a:p>
          <a:p>
            <a:pPr marL="0" indent="0" eaLnBrk="1" hangingPunct="1">
              <a:lnSpc>
                <a:spcPct val="90000"/>
              </a:lnSpc>
              <a:buClr>
                <a:schemeClr val="tx1"/>
              </a:buClr>
              <a:buNone/>
              <a:defRPr/>
            </a:pPr>
            <a:r>
              <a:rPr lang="en-IN" sz="2000" dirty="0">
                <a:latin typeface="Calibri" panose="020F0502020204030204" pitchFamily="34" charset="0"/>
                <a:cs typeface="Calibri" panose="020F0502020204030204" pitchFamily="34" charset="0"/>
              </a:rPr>
              <a:t> </a:t>
            </a:r>
            <a:r>
              <a:rPr lang="en-IN" sz="2000" dirty="0" smtClean="0">
                <a:latin typeface="Calibri" panose="020F0502020204030204" pitchFamily="34" charset="0"/>
                <a:cs typeface="Calibri" panose="020F0502020204030204" pitchFamily="34" charset="0"/>
              </a:rPr>
              <a:t>        Date </a:t>
            </a:r>
            <a:r>
              <a:rPr lang="en-IN" sz="2000" dirty="0">
                <a:latin typeface="Calibri" panose="020F0502020204030204" pitchFamily="34" charset="0"/>
                <a:cs typeface="Calibri" panose="020F0502020204030204" pitchFamily="34" charset="0"/>
              </a:rPr>
              <a:t>........................ </a:t>
            </a:r>
            <a:r>
              <a:rPr lang="en-IN" sz="2000" dirty="0" smtClean="0">
                <a:latin typeface="Calibri" panose="020F0502020204030204" pitchFamily="34" charset="0"/>
                <a:cs typeface="Calibri" panose="020F0502020204030204" pitchFamily="34" charset="0"/>
              </a:rPr>
              <a:t>				                  Returning Officer</a:t>
            </a:r>
          </a:p>
          <a:p>
            <a:pPr marL="0" indent="0" eaLnBrk="1" hangingPunct="1">
              <a:lnSpc>
                <a:spcPct val="90000"/>
              </a:lnSpc>
              <a:buFont typeface="Arial" charset="0"/>
              <a:buNone/>
              <a:defRPr/>
            </a:pPr>
            <a:r>
              <a:rPr lang="en-IN" sz="2000" dirty="0" smtClean="0">
                <a:latin typeface="Calibri" panose="020F0502020204030204" pitchFamily="34" charset="0"/>
                <a:cs typeface="Calibri" panose="020F0502020204030204" pitchFamily="34" charset="0"/>
              </a:rPr>
              <a:t>_______________________________________________________________</a:t>
            </a:r>
            <a:endParaRPr lang="en-IN" sz="2000" dirty="0">
              <a:latin typeface="Calibri" panose="020F0502020204030204" pitchFamily="34" charset="0"/>
              <a:cs typeface="Calibri" panose="020F0502020204030204" pitchFamily="34" charset="0"/>
            </a:endParaRPr>
          </a:p>
          <a:p>
            <a:pPr marL="0" indent="0" eaLnBrk="1" hangingPunct="1">
              <a:lnSpc>
                <a:spcPct val="90000"/>
              </a:lnSpc>
              <a:buFont typeface="Arial" charset="0"/>
              <a:buNone/>
              <a:defRPr/>
            </a:pPr>
            <a:r>
              <a:rPr lang="en-IN" sz="2000" dirty="0">
                <a:latin typeface="Calibri" panose="020F0502020204030204" pitchFamily="34" charset="0"/>
                <a:cs typeface="Calibri" panose="020F0502020204030204" pitchFamily="34" charset="0"/>
              </a:rPr>
              <a:t>*Appropriate particulars of the election to be inserted here. **Strike off the inappropriate alternative.</a:t>
            </a:r>
          </a:p>
          <a:p>
            <a:pPr marL="0" indent="0" eaLnBrk="1" hangingPunct="1">
              <a:lnSpc>
                <a:spcPct val="90000"/>
              </a:lnSpc>
              <a:buFont typeface="Arial" charset="0"/>
              <a:buNone/>
              <a:defRPr/>
            </a:pPr>
            <a:r>
              <a:rPr lang="en-IN" sz="2000" dirty="0">
                <a:latin typeface="Calibri" panose="020F0502020204030204" pitchFamily="34" charset="0"/>
                <a:cs typeface="Calibri" panose="020F0502020204030204" pitchFamily="34" charset="0"/>
              </a:rPr>
              <a:t>@Applicable in the case of candidates mentioned under categories (</a:t>
            </a:r>
            <a:r>
              <a:rPr lang="en-IN" sz="2000" dirty="0" err="1">
                <a:latin typeface="Calibri" panose="020F0502020204030204" pitchFamily="34" charset="0"/>
                <a:cs typeface="Calibri" panose="020F0502020204030204" pitchFamily="34" charset="0"/>
              </a:rPr>
              <a:t>i</a:t>
            </a:r>
            <a:r>
              <a:rPr lang="en-IN" sz="2000" dirty="0">
                <a:latin typeface="Calibri" panose="020F0502020204030204" pitchFamily="34" charset="0"/>
                <a:cs typeface="Calibri" panose="020F0502020204030204" pitchFamily="34" charset="0"/>
              </a:rPr>
              <a:t>) and (ii) above. </a:t>
            </a:r>
            <a:endParaRPr lang="en-IN" sz="2000" dirty="0" smtClean="0">
              <a:latin typeface="Calibri" panose="020F0502020204030204" pitchFamily="34" charset="0"/>
              <a:cs typeface="Calibri" panose="020F0502020204030204" pitchFamily="34" charset="0"/>
            </a:endParaRPr>
          </a:p>
          <a:p>
            <a:pPr marL="0" indent="0" eaLnBrk="1" hangingPunct="1">
              <a:lnSpc>
                <a:spcPct val="90000"/>
              </a:lnSpc>
              <a:buFont typeface="Arial" charset="0"/>
              <a:buNone/>
              <a:defRPr/>
            </a:pPr>
            <a:r>
              <a:rPr lang="en-IN" sz="2000" dirty="0" smtClean="0">
                <a:latin typeface="Calibri" panose="020F0502020204030204" pitchFamily="34" charset="0"/>
                <a:cs typeface="Calibri" panose="020F0502020204030204" pitchFamily="34" charset="0"/>
              </a:rPr>
              <a:t>N.B. - Under </a:t>
            </a:r>
            <a:r>
              <a:rPr lang="en-IN" sz="2000" dirty="0">
                <a:latin typeface="Calibri" panose="020F0502020204030204" pitchFamily="34" charset="0"/>
                <a:cs typeface="Calibri" panose="020F0502020204030204" pitchFamily="34" charset="0"/>
              </a:rPr>
              <a:t>Col. 1 above, the serial numbers of candidates of all the three categories shall be given consecutively and not separately for each </a:t>
            </a:r>
            <a:r>
              <a:rPr lang="en-IN" sz="2000" u="sng" dirty="0">
                <a:latin typeface="Calibri" panose="020F0502020204030204" pitchFamily="34" charset="0"/>
                <a:cs typeface="Calibri" panose="020F0502020204030204" pitchFamily="34" charset="0"/>
              </a:rPr>
              <a:t>category.]______________________________________________________</a:t>
            </a:r>
          </a:p>
          <a:p>
            <a:pPr marL="0" indent="0" eaLnBrk="1" hangingPunct="1">
              <a:lnSpc>
                <a:spcPct val="90000"/>
              </a:lnSpc>
              <a:buFont typeface="Arial" charset="0"/>
              <a:buNone/>
              <a:defRPr/>
            </a:pPr>
            <a:r>
              <a:rPr lang="en-IN" sz="2000" dirty="0">
                <a:latin typeface="Calibri" panose="020F0502020204030204" pitchFamily="34" charset="0"/>
                <a:cs typeface="Calibri" panose="020F0502020204030204" pitchFamily="34" charset="0"/>
              </a:rPr>
              <a:t>1. Subs. by </a:t>
            </a:r>
            <a:r>
              <a:rPr lang="en-IN" sz="2000" dirty="0" err="1">
                <a:latin typeface="Calibri" panose="020F0502020204030204" pitchFamily="34" charset="0"/>
                <a:cs typeface="Calibri" panose="020F0502020204030204" pitchFamily="34" charset="0"/>
              </a:rPr>
              <a:t>Notifn</a:t>
            </a:r>
            <a:r>
              <a:rPr lang="en-IN" sz="2000" dirty="0">
                <a:latin typeface="Calibri" panose="020F0502020204030204" pitchFamily="34" charset="0"/>
                <a:cs typeface="Calibri" panose="020F0502020204030204" pitchFamily="34" charset="0"/>
              </a:rPr>
              <a:t>. No. S.O. 558(E), dated 9/8/96.</a:t>
            </a:r>
          </a:p>
          <a:p>
            <a:pPr marL="0" indent="0" eaLnBrk="1" hangingPunct="1">
              <a:buFont typeface="Arial" charset="0"/>
              <a:buNone/>
              <a:defRPr/>
            </a:pPr>
            <a:endParaRPr lang="en-US" altLang="en-US" sz="2000" dirty="0">
              <a:latin typeface="Calibri" pitchFamily="34" charset="0"/>
              <a:cs typeface="Calibri" pitchFamily="34" charset="0"/>
            </a:endParaRPr>
          </a:p>
        </p:txBody>
      </p:sp>
      <p:pic>
        <p:nvPicPr>
          <p:cNvPr id="20484" name="Picture 3" descr="E:\Mahima\logo\iiidem logo.jpg">
            <a:extLst>
              <a:ext uri="{FF2B5EF4-FFF2-40B4-BE49-F238E27FC236}">
                <a16:creationId xmlns:a16="http://schemas.microsoft.com/office/drawing/2014/main" id="{71C7C8E0-8C69-EC64-884D-30C644F13F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4" descr="E:\Mahima\logo\ECI - Copy.jpg">
            <a:extLst>
              <a:ext uri="{FF2B5EF4-FFF2-40B4-BE49-F238E27FC236}">
                <a16:creationId xmlns:a16="http://schemas.microsoft.com/office/drawing/2014/main" id="{FC0EFDF6-FACB-0AFA-D4A7-ECF412E564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Slide Number Placeholder 1">
            <a:extLst>
              <a:ext uri="{FF2B5EF4-FFF2-40B4-BE49-F238E27FC236}">
                <a16:creationId xmlns:a16="http://schemas.microsoft.com/office/drawing/2014/main" id="{A2344A7B-5087-107D-6D4A-834864C9FB0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2B9D539-1872-444B-A689-16962DEE4FEA}" type="slidenum">
              <a:rPr lang="en-US" altLang="en-US">
                <a:solidFill>
                  <a:srgbClr val="FFFFFF"/>
                </a:solidFill>
              </a:rPr>
              <a:pPr eaLnBrk="1" hangingPunct="1"/>
              <a:t>15</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8932CFF-52F8-163B-EFBF-EFFE20C7DAC7}"/>
              </a:ext>
            </a:extLst>
          </p:cNvPr>
          <p:cNvSpPr>
            <a:spLocks noGrp="1"/>
          </p:cNvSpPr>
          <p:nvPr>
            <p:ph type="title"/>
          </p:nvPr>
        </p:nvSpPr>
        <p:spPr/>
        <p:txBody>
          <a:bodyPr>
            <a:normAutofit/>
          </a:bodyPr>
          <a:lstStyle/>
          <a:p>
            <a:pPr algn="ctr" eaLnBrk="1" fontAlgn="auto" hangingPunct="1">
              <a:spcAft>
                <a:spcPts val="0"/>
              </a:spcAft>
              <a:defRPr/>
            </a:pPr>
            <a:r>
              <a:rPr lang="en-US" sz="2800" dirty="0"/>
              <a:t>Follow Up Steps After </a:t>
            </a:r>
            <a:r>
              <a:rPr lang="en-IN" sz="2800" dirty="0" smtClean="0"/>
              <a:t>Scrutiny </a:t>
            </a:r>
            <a:r>
              <a:rPr lang="en-IN" sz="2800" dirty="0" smtClean="0">
                <a:solidFill>
                  <a:srgbClr val="FF0000"/>
                </a:solidFill>
              </a:rPr>
              <a:t>– ECI Instructions</a:t>
            </a:r>
            <a:endParaRPr lang="en-US" altLang="en-US" sz="2400" dirty="0">
              <a:solidFill>
                <a:srgbClr val="FF0000"/>
              </a:solidFill>
            </a:endParaRPr>
          </a:p>
        </p:txBody>
      </p:sp>
      <p:pic>
        <p:nvPicPr>
          <p:cNvPr id="21507" name="Picture 3" descr="E:\Mahima\logo\iiidem logo.jpg">
            <a:extLst>
              <a:ext uri="{FF2B5EF4-FFF2-40B4-BE49-F238E27FC236}">
                <a16:creationId xmlns:a16="http://schemas.microsoft.com/office/drawing/2014/main" id="{F0FAFDFA-6DCA-8EA3-67EC-5B02C01052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E:\Mahima\logo\ECI - Copy.jpg">
            <a:extLst>
              <a:ext uri="{FF2B5EF4-FFF2-40B4-BE49-F238E27FC236}">
                <a16:creationId xmlns:a16="http://schemas.microsoft.com/office/drawing/2014/main" id="{B9FFD453-6FBE-F7D2-9C26-F3B11D15F6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D8BDE94-FF0F-54CE-182C-D5F9FC00DDBC}"/>
              </a:ext>
            </a:extLst>
          </p:cNvPr>
          <p:cNvSpPr/>
          <p:nvPr/>
        </p:nvSpPr>
        <p:spPr>
          <a:xfrm>
            <a:off x="457200" y="1187450"/>
            <a:ext cx="8305800" cy="2862322"/>
          </a:xfrm>
          <a:prstGeom prst="rect">
            <a:avLst/>
          </a:prstGeom>
        </p:spPr>
        <p:txBody>
          <a:bodyPr>
            <a:spAutoFit/>
          </a:bodyPr>
          <a:lstStyle/>
          <a:p>
            <a:pPr>
              <a:buClr>
                <a:srgbClr val="1F6B1F"/>
              </a:buClr>
              <a:defRPr/>
            </a:pPr>
            <a:r>
              <a:rPr lang="en-US" sz="2000" b="1" u="sng" dirty="0" smtClean="0">
                <a:cs typeface="Calibri" panose="020F0502020204030204" pitchFamily="34" charset="0"/>
              </a:rPr>
              <a:t>Important Points to note:</a:t>
            </a:r>
            <a:endParaRPr lang="en-IN" sz="2000" b="1" u="sng" dirty="0">
              <a:cs typeface="Calibri" panose="020F0502020204030204" pitchFamily="34" charset="0"/>
            </a:endParaRPr>
          </a:p>
          <a:p>
            <a:pPr marL="342900" indent="-342900">
              <a:buClr>
                <a:srgbClr val="1F6B1F"/>
              </a:buClr>
              <a:buFont typeface="Wingdings" panose="05000000000000000000" pitchFamily="2" charset="2"/>
              <a:buChar char="§"/>
              <a:defRPr/>
            </a:pPr>
            <a:r>
              <a:rPr lang="en-US" sz="2000" dirty="0">
                <a:cs typeface="Calibri" panose="020F0502020204030204" pitchFamily="34" charset="0"/>
              </a:rPr>
              <a:t>Two copies of the list of validly nominated candidates should be sent to the </a:t>
            </a:r>
            <a:r>
              <a:rPr lang="en-US" sz="2000" dirty="0" smtClean="0">
                <a:cs typeface="Calibri" panose="020F0502020204030204" pitchFamily="34" charset="0"/>
              </a:rPr>
              <a:t>CEO by </a:t>
            </a:r>
            <a:r>
              <a:rPr lang="en-US" sz="2000" dirty="0">
                <a:cs typeface="Calibri" panose="020F0502020204030204" pitchFamily="34" charset="0"/>
              </a:rPr>
              <a:t>the next available post or by Fax/E-mail or by special messenger. </a:t>
            </a:r>
            <a:endParaRPr lang="en-IN" sz="2000" dirty="0">
              <a:cs typeface="Calibri" panose="020F0502020204030204" pitchFamily="34" charset="0"/>
            </a:endParaRPr>
          </a:p>
          <a:p>
            <a:pPr marL="342900" indent="-342900">
              <a:buClr>
                <a:srgbClr val="1F6B1F"/>
              </a:buClr>
              <a:buFont typeface="Wingdings" panose="05000000000000000000" pitchFamily="2" charset="2"/>
              <a:buChar char="§"/>
              <a:defRPr/>
            </a:pPr>
            <a:r>
              <a:rPr lang="en-US" sz="2000" dirty="0">
                <a:cs typeface="Calibri" panose="020F0502020204030204" pitchFamily="34" charset="0"/>
              </a:rPr>
              <a:t>One copy of the list along with an English translation should be forwarded to the Election Commission. </a:t>
            </a:r>
          </a:p>
          <a:p>
            <a:pPr marL="342900" indent="-342900">
              <a:buClr>
                <a:srgbClr val="1F6B1F"/>
              </a:buClr>
              <a:buFont typeface="Wingdings" panose="05000000000000000000" pitchFamily="2" charset="2"/>
              <a:buChar char="§"/>
              <a:defRPr/>
            </a:pPr>
            <a:r>
              <a:rPr lang="en-US" sz="2000" dirty="0">
                <a:cs typeface="Calibri" panose="020F0502020204030204" pitchFamily="34" charset="0"/>
              </a:rPr>
              <a:t>The list of validly nominated candidates should be sent by </a:t>
            </a:r>
            <a:r>
              <a:rPr lang="en-US" sz="2000" dirty="0" smtClean="0">
                <a:cs typeface="Calibri" panose="020F0502020204030204" pitchFamily="34" charset="0"/>
              </a:rPr>
              <a:t>RO </a:t>
            </a:r>
            <a:r>
              <a:rPr lang="en-US" sz="2000" dirty="0">
                <a:cs typeface="Calibri" panose="020F0502020204030204" pitchFamily="34" charset="0"/>
              </a:rPr>
              <a:t>immediately on the very day on which scrutiny of all nomination papers is completed, so that it may reach the Commission before the last date for the withdrawal of candidatures.</a:t>
            </a:r>
            <a:endParaRPr lang="en-IN" sz="2000" dirty="0">
              <a:cs typeface="Calibri" panose="020F0502020204030204" pitchFamily="34" charset="0"/>
            </a:endParaRPr>
          </a:p>
        </p:txBody>
      </p:sp>
      <p:sp>
        <p:nvSpPr>
          <p:cNvPr id="21510" name="Slide Number Placeholder 2">
            <a:extLst>
              <a:ext uri="{FF2B5EF4-FFF2-40B4-BE49-F238E27FC236}">
                <a16:creationId xmlns:a16="http://schemas.microsoft.com/office/drawing/2014/main" id="{D8DE52B3-B6FD-4BD9-8562-66BB7AF9BCD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2C9402E-7CC9-7A46-9934-CF097196155B}" type="slidenum">
              <a:rPr lang="en-US" altLang="en-US">
                <a:solidFill>
                  <a:srgbClr val="FFFFFF"/>
                </a:solidFill>
              </a:rPr>
              <a:pPr eaLnBrk="1" hangingPunct="1"/>
              <a:t>16</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583A97F-65F0-EE63-A009-21DD6EADA027}"/>
              </a:ext>
            </a:extLst>
          </p:cNvPr>
          <p:cNvSpPr>
            <a:spLocks noGrp="1"/>
          </p:cNvSpPr>
          <p:nvPr>
            <p:ph type="title"/>
          </p:nvPr>
        </p:nvSpPr>
        <p:spPr/>
        <p:txBody>
          <a:bodyPr/>
          <a:lstStyle/>
          <a:p>
            <a:pPr algn="ctr" eaLnBrk="1" fontAlgn="auto" hangingPunct="1">
              <a:spcAft>
                <a:spcPts val="0"/>
              </a:spcAft>
              <a:defRPr/>
            </a:pPr>
            <a:r>
              <a:rPr lang="en-US" altLang="en-US" sz="3000" dirty="0"/>
              <a:t>Do’s during Scrutiny of Nominations</a:t>
            </a:r>
          </a:p>
        </p:txBody>
      </p:sp>
      <p:sp>
        <p:nvSpPr>
          <p:cNvPr id="44035" name="Content Placeholder 2">
            <a:extLst>
              <a:ext uri="{FF2B5EF4-FFF2-40B4-BE49-F238E27FC236}">
                <a16:creationId xmlns:a16="http://schemas.microsoft.com/office/drawing/2014/main" id="{1C41E959-2117-06E0-2041-6B47820AE559}"/>
              </a:ext>
            </a:extLst>
          </p:cNvPr>
          <p:cNvSpPr>
            <a:spLocks noGrp="1"/>
          </p:cNvSpPr>
          <p:nvPr>
            <p:ph idx="1"/>
          </p:nvPr>
        </p:nvSpPr>
        <p:spPr>
          <a:xfrm>
            <a:off x="457200" y="1289050"/>
            <a:ext cx="8229600" cy="3494087"/>
          </a:xfrm>
        </p:spPr>
        <p:txBody>
          <a:bodyPr/>
          <a:lstStyle/>
          <a:p>
            <a:pPr marL="0" indent="0">
              <a:buFont typeface="Arial" charset="0"/>
              <a:buNone/>
              <a:defRPr/>
            </a:pPr>
            <a:r>
              <a:rPr lang="en-IN" sz="2000" b="1" u="sng" dirty="0">
                <a:latin typeface="Calibri" panose="020F0502020204030204" pitchFamily="34" charset="0"/>
                <a:cs typeface="Calibri" panose="020F0502020204030204" pitchFamily="34" charset="0"/>
              </a:rPr>
              <a:t>Do’s </a:t>
            </a:r>
            <a:endParaRPr lang="en-IN" sz="2000" dirty="0">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
              <a:defRPr/>
            </a:pPr>
            <a:r>
              <a:rPr lang="en-IN" sz="2000" dirty="0">
                <a:latin typeface="Calibri" panose="020F0502020204030204" pitchFamily="34" charset="0"/>
                <a:cs typeface="Calibri" panose="020F0502020204030204" pitchFamily="34" charset="0"/>
              </a:rPr>
              <a:t>The RO has to be guided by his/her own judgement, based on the position of law and applicable rulings, without any apparent outside influence.</a:t>
            </a:r>
          </a:p>
          <a:p>
            <a:pPr>
              <a:buClr>
                <a:srgbClr val="1F6B1F"/>
              </a:buClr>
              <a:buFont typeface="Wingdings" panose="05000000000000000000" pitchFamily="2" charset="2"/>
              <a:buChar char="§"/>
              <a:defRPr/>
            </a:pPr>
            <a:r>
              <a:rPr lang="en-IN" sz="2000" dirty="0">
                <a:latin typeface="Calibri" panose="020F0502020204030204" pitchFamily="34" charset="0"/>
                <a:cs typeface="Calibri" panose="020F0502020204030204" pitchFamily="34" charset="0"/>
              </a:rPr>
              <a:t>Give reasonable opportunity and time for resolving a particular objection or deficiency. If specifically requested by a candidate/ agent, time may be granted for replying to objection, by adjourning scrutiny.</a:t>
            </a:r>
          </a:p>
          <a:p>
            <a:pPr>
              <a:buClr>
                <a:srgbClr val="1F6B1F"/>
              </a:buClr>
              <a:buFont typeface="Wingdings" panose="05000000000000000000" pitchFamily="2" charset="2"/>
              <a:buChar char="§"/>
              <a:defRPr/>
            </a:pPr>
            <a:r>
              <a:rPr lang="en-IN" sz="2000" dirty="0">
                <a:latin typeface="Calibri" panose="020F0502020204030204" pitchFamily="34" charset="0"/>
                <a:cs typeface="Calibri" panose="020F0502020204030204" pitchFamily="34" charset="0"/>
              </a:rPr>
              <a:t>Clarify all doubts through Legal Division of the Election Commission much before the start of scrutiny.</a:t>
            </a:r>
          </a:p>
          <a:p>
            <a:pPr>
              <a:buClr>
                <a:srgbClr val="1F6B1F"/>
              </a:buClr>
              <a:buFont typeface="Wingdings" panose="05000000000000000000" pitchFamily="2" charset="2"/>
              <a:buChar char="§"/>
              <a:defRPr/>
            </a:pPr>
            <a:r>
              <a:rPr lang="en-IN" sz="2000" dirty="0">
                <a:latin typeface="Calibri" panose="020F0502020204030204" pitchFamily="34" charset="0"/>
                <a:cs typeface="Calibri" panose="020F0502020204030204" pitchFamily="34" charset="0"/>
              </a:rPr>
              <a:t>Give benefit of doubt to the candidate in case of doubt.</a:t>
            </a:r>
          </a:p>
        </p:txBody>
      </p:sp>
      <p:pic>
        <p:nvPicPr>
          <p:cNvPr id="22532" name="Picture 3" descr="E:\Mahima\logo\iiidem logo.jpg">
            <a:extLst>
              <a:ext uri="{FF2B5EF4-FFF2-40B4-BE49-F238E27FC236}">
                <a16:creationId xmlns:a16="http://schemas.microsoft.com/office/drawing/2014/main" id="{698D1D31-07C3-3689-95EF-A7C1165246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E:\Mahima\logo\ECI - Copy.jpg">
            <a:extLst>
              <a:ext uri="{FF2B5EF4-FFF2-40B4-BE49-F238E27FC236}">
                <a16:creationId xmlns:a16="http://schemas.microsoft.com/office/drawing/2014/main" id="{EFBC9E23-ED9D-1095-8C92-290446EA97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Slide Number Placeholder 1">
            <a:extLst>
              <a:ext uri="{FF2B5EF4-FFF2-40B4-BE49-F238E27FC236}">
                <a16:creationId xmlns:a16="http://schemas.microsoft.com/office/drawing/2014/main" id="{85EDF9E0-D765-BB80-FEEF-5AA94EE0E9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ECFED3C-1811-7B4D-8DD0-0AABF5D3815E}" type="slidenum">
              <a:rPr lang="en-US" altLang="en-US">
                <a:solidFill>
                  <a:srgbClr val="FFFFFF"/>
                </a:solidFill>
              </a:rPr>
              <a:pPr eaLnBrk="1" hangingPunct="1"/>
              <a:t>17</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D0E5FC2-253A-D1A5-374B-CCA2F50D2DF5}"/>
              </a:ext>
            </a:extLst>
          </p:cNvPr>
          <p:cNvSpPr>
            <a:spLocks noGrp="1"/>
          </p:cNvSpPr>
          <p:nvPr>
            <p:ph type="title"/>
          </p:nvPr>
        </p:nvSpPr>
        <p:spPr/>
        <p:txBody>
          <a:bodyPr/>
          <a:lstStyle/>
          <a:p>
            <a:pPr algn="ctr" eaLnBrk="1" fontAlgn="auto" hangingPunct="1">
              <a:spcAft>
                <a:spcPts val="0"/>
              </a:spcAft>
              <a:defRPr/>
            </a:pPr>
            <a:r>
              <a:rPr lang="en-US" altLang="en-US" sz="3000" dirty="0"/>
              <a:t>Don’ts during Scrutiny of Nominations</a:t>
            </a:r>
          </a:p>
        </p:txBody>
      </p:sp>
      <p:sp>
        <p:nvSpPr>
          <p:cNvPr id="44035" name="Content Placeholder 2">
            <a:extLst>
              <a:ext uri="{FF2B5EF4-FFF2-40B4-BE49-F238E27FC236}">
                <a16:creationId xmlns:a16="http://schemas.microsoft.com/office/drawing/2014/main" id="{D143D988-593E-3D98-0B94-89FD81192DD4}"/>
              </a:ext>
            </a:extLst>
          </p:cNvPr>
          <p:cNvSpPr>
            <a:spLocks noGrp="1"/>
          </p:cNvSpPr>
          <p:nvPr>
            <p:ph idx="1"/>
          </p:nvPr>
        </p:nvSpPr>
        <p:spPr>
          <a:xfrm>
            <a:off x="457200" y="1428750"/>
            <a:ext cx="8229600" cy="3429000"/>
          </a:xfrm>
        </p:spPr>
        <p:txBody>
          <a:bodyPr/>
          <a:lstStyle/>
          <a:p>
            <a:pPr marL="0" indent="0">
              <a:buFont typeface="Arial" charset="0"/>
              <a:buNone/>
              <a:defRPr/>
            </a:pPr>
            <a:r>
              <a:rPr lang="en-IN" sz="2000" b="1" u="sng" dirty="0">
                <a:latin typeface="Calibri" panose="020F0502020204030204" pitchFamily="34" charset="0"/>
                <a:cs typeface="Calibri" panose="020F0502020204030204" pitchFamily="34" charset="0"/>
              </a:rPr>
              <a:t>Don’ts </a:t>
            </a:r>
            <a:endParaRPr lang="en-IN" sz="2000" dirty="0">
              <a:latin typeface="Calibri" panose="020F0502020204030204" pitchFamily="34" charset="0"/>
              <a:cs typeface="Calibri" panose="020F0502020204030204" pitchFamily="34" charset="0"/>
            </a:endParaRP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Under no circumstances should the RO be in telephonic consultation during the scrutiny.</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Not giving reasonable opportunity.</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Perceived non- application of mind by RO.</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Wrongful rejection of a nomination.</a:t>
            </a:r>
          </a:p>
          <a:p>
            <a:pPr>
              <a:buClr>
                <a:srgbClr val="1F6B1F"/>
              </a:buClr>
              <a:buFont typeface="Wingdings" panose="05000000000000000000" pitchFamily="2" charset="2"/>
              <a:buChar char="ü"/>
              <a:defRPr/>
            </a:pPr>
            <a:r>
              <a:rPr lang="en-IN" sz="2000" dirty="0">
                <a:latin typeface="Calibri" panose="020F0502020204030204" pitchFamily="34" charset="0"/>
                <a:cs typeface="Calibri" panose="020F0502020204030204" pitchFamily="34" charset="0"/>
              </a:rPr>
              <a:t>No special treatment for any candidate.</a:t>
            </a:r>
          </a:p>
          <a:p>
            <a:pPr>
              <a:buClr>
                <a:schemeClr val="bg2">
                  <a:lumMod val="50000"/>
                </a:schemeClr>
              </a:buClr>
              <a:buFont typeface="Wingdings" panose="05000000000000000000" pitchFamily="2" charset="2"/>
              <a:buChar char="Ø"/>
              <a:defRPr/>
            </a:pPr>
            <a:endParaRPr lang="en-IN" sz="2000" dirty="0">
              <a:latin typeface="Calibri" panose="020F0502020204030204" pitchFamily="34" charset="0"/>
              <a:cs typeface="Calibri" panose="020F0502020204030204" pitchFamily="34" charset="0"/>
            </a:endParaRPr>
          </a:p>
          <a:p>
            <a:pPr marL="182561" indent="-182561" eaLnBrk="1" hangingPunct="1">
              <a:buFont typeface="Arial" charset="0"/>
              <a:buChar char="•"/>
              <a:defRPr/>
            </a:pPr>
            <a:endParaRPr lang="en-US" altLang="en-US" sz="2000" dirty="0">
              <a:latin typeface="Calibri" panose="020F0502020204030204" pitchFamily="34" charset="0"/>
              <a:cs typeface="Calibri" panose="020F0502020204030204" pitchFamily="34" charset="0"/>
            </a:endParaRPr>
          </a:p>
        </p:txBody>
      </p:sp>
      <p:pic>
        <p:nvPicPr>
          <p:cNvPr id="23556" name="Picture 3" descr="E:\Mahima\logo\iiidem logo.jpg">
            <a:extLst>
              <a:ext uri="{FF2B5EF4-FFF2-40B4-BE49-F238E27FC236}">
                <a16:creationId xmlns:a16="http://schemas.microsoft.com/office/drawing/2014/main" id="{A91A12B1-F4D3-0446-7F53-E790E1AD2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E:\Mahima\logo\ECI - Copy.jpg">
            <a:extLst>
              <a:ext uri="{FF2B5EF4-FFF2-40B4-BE49-F238E27FC236}">
                <a16:creationId xmlns:a16="http://schemas.microsoft.com/office/drawing/2014/main" id="{7197EF20-96E1-D33D-1CC3-43248109B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Slide Number Placeholder 1">
            <a:extLst>
              <a:ext uri="{FF2B5EF4-FFF2-40B4-BE49-F238E27FC236}">
                <a16:creationId xmlns:a16="http://schemas.microsoft.com/office/drawing/2014/main" id="{4C24DEBC-5E08-8BB9-03CA-3D94056E5D2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E5837C-34D7-FD40-A143-E0BB9C236D69}" type="slidenum">
              <a:rPr lang="en-US" altLang="en-US">
                <a:solidFill>
                  <a:srgbClr val="FFFFFF"/>
                </a:solidFill>
              </a:rPr>
              <a:pPr eaLnBrk="1" hangingPunct="1"/>
              <a:t>18</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Effect transition="in" filter="fade">
                                      <p:cBhvr>
                                        <p:cTn id="14" dur="1000"/>
                                        <p:tgtEl>
                                          <p:spTgt spid="44035">
                                            <p:txEl>
                                              <p:pRg st="1" end="1"/>
                                            </p:txEl>
                                          </p:spTgt>
                                        </p:tgtEl>
                                      </p:cBhvr>
                                    </p:animEffect>
                                    <p:anim calcmode="lin" valueType="num">
                                      <p:cBhvr>
                                        <p:cTn id="1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Effect transition="in" filter="fade">
                                      <p:cBhvr>
                                        <p:cTn id="21" dur="1000"/>
                                        <p:tgtEl>
                                          <p:spTgt spid="44035">
                                            <p:txEl>
                                              <p:pRg st="2" end="2"/>
                                            </p:txEl>
                                          </p:spTgt>
                                        </p:tgtEl>
                                      </p:cBhvr>
                                    </p:animEffect>
                                    <p:anim calcmode="lin" valueType="num">
                                      <p:cBhvr>
                                        <p:cTn id="22"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Effect transition="in" filter="fade">
                                      <p:cBhvr>
                                        <p:cTn id="28" dur="1000"/>
                                        <p:tgtEl>
                                          <p:spTgt spid="44035">
                                            <p:txEl>
                                              <p:pRg st="3" end="3"/>
                                            </p:txEl>
                                          </p:spTgt>
                                        </p:tgtEl>
                                      </p:cBhvr>
                                    </p:animEffect>
                                    <p:anim calcmode="lin" valueType="num">
                                      <p:cBhvr>
                                        <p:cTn id="29"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Effect transition="in" filter="fade">
                                      <p:cBhvr>
                                        <p:cTn id="35" dur="1000"/>
                                        <p:tgtEl>
                                          <p:spTgt spid="44035">
                                            <p:txEl>
                                              <p:pRg st="4" end="4"/>
                                            </p:txEl>
                                          </p:spTgt>
                                        </p:tgtEl>
                                      </p:cBhvr>
                                    </p:animEffect>
                                    <p:anim calcmode="lin" valueType="num">
                                      <p:cBhvr>
                                        <p:cTn id="36"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40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4035">
                                            <p:txEl>
                                              <p:pRg st="5" end="5"/>
                                            </p:txEl>
                                          </p:spTgt>
                                        </p:tgtEl>
                                        <p:attrNameLst>
                                          <p:attrName>style.visibility</p:attrName>
                                        </p:attrNameLst>
                                      </p:cBhvr>
                                      <p:to>
                                        <p:strVal val="visible"/>
                                      </p:to>
                                    </p:set>
                                    <p:animEffect transition="in" filter="fade">
                                      <p:cBhvr>
                                        <p:cTn id="42" dur="1000"/>
                                        <p:tgtEl>
                                          <p:spTgt spid="44035">
                                            <p:txEl>
                                              <p:pRg st="5" end="5"/>
                                            </p:txEl>
                                          </p:spTgt>
                                        </p:tgtEl>
                                      </p:cBhvr>
                                    </p:animEffect>
                                    <p:anim calcmode="lin" valueType="num">
                                      <p:cBhvr>
                                        <p:cTn id="43" dur="10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403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D0E5FC2-253A-D1A5-374B-CCA2F50D2DF5}"/>
              </a:ext>
            </a:extLst>
          </p:cNvPr>
          <p:cNvSpPr>
            <a:spLocks noGrp="1"/>
          </p:cNvSpPr>
          <p:nvPr>
            <p:ph type="title"/>
          </p:nvPr>
        </p:nvSpPr>
        <p:spPr>
          <a:xfrm>
            <a:off x="714375" y="260350"/>
            <a:ext cx="7543800" cy="742950"/>
          </a:xfrm>
        </p:spPr>
        <p:txBody>
          <a:bodyPr>
            <a:noAutofit/>
          </a:bodyPr>
          <a:lstStyle/>
          <a:p>
            <a:pPr algn="ctr" eaLnBrk="1" fontAlgn="auto" hangingPunct="1">
              <a:spcAft>
                <a:spcPts val="0"/>
              </a:spcAft>
              <a:defRPr/>
            </a:pPr>
            <a:r>
              <a:rPr lang="en-US" altLang="en-US" sz="1800" dirty="0" smtClean="0"/>
              <a:t>Risks in regard to rejection/acceptance during Scrutiny cutting across Constituencies and decisions of separate ROs – inconsistencies taken adverse note of in judicial forums </a:t>
            </a:r>
            <a:endParaRPr lang="en-US" altLang="en-US" sz="1800" dirty="0"/>
          </a:p>
        </p:txBody>
      </p:sp>
      <p:sp>
        <p:nvSpPr>
          <p:cNvPr id="44035" name="Content Placeholder 2">
            <a:extLst>
              <a:ext uri="{FF2B5EF4-FFF2-40B4-BE49-F238E27FC236}">
                <a16:creationId xmlns:a16="http://schemas.microsoft.com/office/drawing/2014/main" id="{D143D988-593E-3D98-0B94-89FD81192DD4}"/>
              </a:ext>
            </a:extLst>
          </p:cNvPr>
          <p:cNvSpPr>
            <a:spLocks noGrp="1"/>
          </p:cNvSpPr>
          <p:nvPr>
            <p:ph idx="1"/>
          </p:nvPr>
        </p:nvSpPr>
        <p:spPr>
          <a:xfrm>
            <a:off x="0" y="1115218"/>
            <a:ext cx="9143999" cy="4028281"/>
          </a:xfrm>
        </p:spPr>
        <p:txBody>
          <a:bodyPr/>
          <a:lstStyle/>
          <a:p>
            <a:pPr>
              <a:lnSpc>
                <a:spcPct val="150000"/>
              </a:lnSpc>
              <a:buClr>
                <a:schemeClr val="bg2">
                  <a:lumMod val="50000"/>
                </a:schemeClr>
              </a:buClr>
              <a:buFont typeface="Wingdings" panose="05000000000000000000" pitchFamily="2" charset="2"/>
              <a:buChar char="Ø"/>
              <a:defRPr/>
            </a:pPr>
            <a:r>
              <a:rPr lang="en-GB" sz="1600" dirty="0" smtClean="0">
                <a:latin typeface="Calibri" panose="020F0502020204030204" pitchFamily="34" charset="0"/>
                <a:cs typeface="Calibri" panose="020F0502020204030204" pitchFamily="34" charset="0"/>
              </a:rPr>
              <a:t>Lack of understanding of legal provisions/Commission’s guidelines have created situations in the past where different ROs have taken mutually contradictory stand in similar facts and circumstances in accepting/rejecting nominations</a:t>
            </a:r>
          </a:p>
          <a:p>
            <a:pPr>
              <a:lnSpc>
                <a:spcPct val="150000"/>
              </a:lnSpc>
              <a:buClr>
                <a:schemeClr val="bg2">
                  <a:lumMod val="50000"/>
                </a:schemeClr>
              </a:buClr>
              <a:buFont typeface="Wingdings" panose="05000000000000000000" pitchFamily="2" charset="2"/>
              <a:buChar char="Ø"/>
              <a:defRPr/>
            </a:pPr>
            <a:r>
              <a:rPr lang="en-GB" sz="1600" dirty="0" smtClean="0">
                <a:latin typeface="Calibri" panose="020F0502020204030204" pitchFamily="34" charset="0"/>
                <a:cs typeface="Calibri" panose="020F0502020204030204" pitchFamily="34" charset="0"/>
              </a:rPr>
              <a:t>Therefore, most imperative for each RO to read the grounds for rejection along with ECI Instructions; FAQs, Dos &amp; Don’ts, Judicial Precedents. </a:t>
            </a:r>
          </a:p>
          <a:p>
            <a:pPr>
              <a:lnSpc>
                <a:spcPct val="150000"/>
              </a:lnSpc>
              <a:buClr>
                <a:schemeClr val="bg2">
                  <a:lumMod val="50000"/>
                </a:schemeClr>
              </a:buClr>
              <a:buFont typeface="Wingdings" panose="05000000000000000000" pitchFamily="2" charset="2"/>
              <a:buChar char="Ø"/>
              <a:defRPr/>
            </a:pPr>
            <a:r>
              <a:rPr lang="en-GB" sz="1600" dirty="0" smtClean="0">
                <a:latin typeface="Calibri" panose="020F0502020204030204" pitchFamily="34" charset="0"/>
                <a:cs typeface="Calibri" panose="020F0502020204030204" pitchFamily="34" charset="0"/>
              </a:rPr>
              <a:t>IIIDEM will organise last minute doubt clearing sessions before the date of scrutiny and all ROs are encouraged to have their doubts removed before the date of scrutiny </a:t>
            </a:r>
          </a:p>
          <a:p>
            <a:pPr>
              <a:lnSpc>
                <a:spcPct val="150000"/>
              </a:lnSpc>
              <a:buClr>
                <a:schemeClr val="bg2">
                  <a:lumMod val="50000"/>
                </a:schemeClr>
              </a:buClr>
              <a:buFont typeface="Wingdings" panose="05000000000000000000" pitchFamily="2" charset="2"/>
              <a:buChar char="Ø"/>
              <a:defRPr/>
            </a:pPr>
            <a:r>
              <a:rPr lang="en-GB" sz="1600" dirty="0" smtClean="0">
                <a:latin typeface="Calibri" panose="020F0502020204030204" pitchFamily="34" charset="0"/>
                <a:cs typeface="Calibri" panose="020F0502020204030204" pitchFamily="34" charset="0"/>
              </a:rPr>
              <a:t>On the day of scrutiny, no such consultation shall be feasible.</a:t>
            </a:r>
          </a:p>
          <a:p>
            <a:pPr>
              <a:lnSpc>
                <a:spcPct val="150000"/>
              </a:lnSpc>
              <a:buClr>
                <a:schemeClr val="bg2">
                  <a:lumMod val="50000"/>
                </a:schemeClr>
              </a:buClr>
              <a:buFont typeface="Wingdings" panose="05000000000000000000" pitchFamily="2" charset="2"/>
              <a:buChar char="Ø"/>
              <a:defRPr/>
            </a:pPr>
            <a:endParaRPr lang="en-IN" sz="1600" dirty="0">
              <a:latin typeface="Calibri" panose="020F0502020204030204" pitchFamily="34" charset="0"/>
              <a:cs typeface="Calibri" panose="020F0502020204030204" pitchFamily="34" charset="0"/>
            </a:endParaRPr>
          </a:p>
          <a:p>
            <a:pPr marL="182561" indent="-182561" eaLnBrk="1" hangingPunct="1">
              <a:lnSpc>
                <a:spcPct val="150000"/>
              </a:lnSpc>
              <a:buFont typeface="Arial" charset="0"/>
              <a:buChar char="•"/>
              <a:defRPr/>
            </a:pPr>
            <a:endParaRPr lang="en-US" altLang="en-US" sz="1600" dirty="0">
              <a:latin typeface="Calibri" panose="020F0502020204030204" pitchFamily="34" charset="0"/>
              <a:cs typeface="Calibri" panose="020F0502020204030204" pitchFamily="34" charset="0"/>
            </a:endParaRPr>
          </a:p>
        </p:txBody>
      </p:sp>
      <p:pic>
        <p:nvPicPr>
          <p:cNvPr id="23556" name="Picture 3" descr="E:\Mahima\logo\iiidem logo.jpg">
            <a:extLst>
              <a:ext uri="{FF2B5EF4-FFF2-40B4-BE49-F238E27FC236}">
                <a16:creationId xmlns:a16="http://schemas.microsoft.com/office/drawing/2014/main" id="{A91A12B1-F4D3-0446-7F53-E790E1AD2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E:\Mahima\logo\ECI - Copy.jpg">
            <a:extLst>
              <a:ext uri="{FF2B5EF4-FFF2-40B4-BE49-F238E27FC236}">
                <a16:creationId xmlns:a16="http://schemas.microsoft.com/office/drawing/2014/main" id="{7197EF20-96E1-D33D-1CC3-43248109B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Slide Number Placeholder 1">
            <a:extLst>
              <a:ext uri="{FF2B5EF4-FFF2-40B4-BE49-F238E27FC236}">
                <a16:creationId xmlns:a16="http://schemas.microsoft.com/office/drawing/2014/main" id="{4C24DEBC-5E08-8BB9-03CA-3D94056E5D2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E5837C-34D7-FD40-A143-E0BB9C236D69}" type="slidenum">
              <a:rPr lang="en-US" altLang="en-US">
                <a:solidFill>
                  <a:srgbClr val="FFFFFF"/>
                </a:solidFill>
              </a:rPr>
              <a:pPr eaLnBrk="1" hangingPunct="1"/>
              <a:t>19</a:t>
            </a:fld>
            <a:endParaRPr lang="en-US" altLang="en-US">
              <a:solidFill>
                <a:srgbClr val="FFFFFF"/>
              </a:solidFill>
            </a:endParaRPr>
          </a:p>
        </p:txBody>
      </p:sp>
      <p:sp>
        <p:nvSpPr>
          <p:cNvPr id="2" name="Rectangle 1"/>
          <p:cNvSpPr/>
          <p:nvPr/>
        </p:nvSpPr>
        <p:spPr>
          <a:xfrm>
            <a:off x="7683819" y="4400550"/>
            <a:ext cx="745269" cy="382092"/>
          </a:xfrm>
          <a:prstGeom prst="rect">
            <a:avLst/>
          </a:prstGeom>
        </p:spPr>
        <p:txBody>
          <a:bodyPr wrap="none">
            <a:spAutoFit/>
          </a:bodyPr>
          <a:lstStyle/>
          <a:p>
            <a:pPr>
              <a:lnSpc>
                <a:spcPct val="150000"/>
              </a:lnSpc>
              <a:buClr>
                <a:schemeClr val="bg2">
                  <a:lumMod val="50000"/>
                </a:schemeClr>
              </a:buClr>
              <a:defRPr/>
            </a:pPr>
            <a:r>
              <a:rPr lang="en-GB" sz="1400" dirty="0" err="1" smtClean="0">
                <a:cs typeface="Calibri" panose="020F0502020204030204" pitchFamily="34" charset="0"/>
              </a:rPr>
              <a:t>Contd</a:t>
            </a:r>
            <a:r>
              <a:rPr lang="en-GB" sz="1400" dirty="0" smtClean="0">
                <a:cs typeface="Calibri" panose="020F0502020204030204" pitchFamily="34" charset="0"/>
              </a:rPr>
              <a:t>…</a:t>
            </a:r>
            <a:endParaRPr lang="en-GB" sz="1400" dirty="0">
              <a:cs typeface="Calibri" panose="020F0502020204030204" pitchFamily="34" charset="0"/>
            </a:endParaRPr>
          </a:p>
        </p:txBody>
      </p:sp>
    </p:spTree>
    <p:extLst>
      <p:ext uri="{BB962C8B-B14F-4D97-AF65-F5344CB8AC3E}">
        <p14:creationId xmlns:p14="http://schemas.microsoft.com/office/powerpoint/2010/main" val="3863048113"/>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36925D-496C-B938-5B23-8717DFA9E21B}"/>
              </a:ext>
            </a:extLst>
          </p:cNvPr>
          <p:cNvSpPr>
            <a:spLocks noGrp="1"/>
          </p:cNvSpPr>
          <p:nvPr>
            <p:ph type="title"/>
          </p:nvPr>
        </p:nvSpPr>
        <p:spPr/>
        <p:txBody>
          <a:bodyPr>
            <a:normAutofit/>
          </a:bodyPr>
          <a:lstStyle/>
          <a:p>
            <a:pPr algn="ctr" eaLnBrk="1" fontAlgn="auto" hangingPunct="1">
              <a:spcAft>
                <a:spcPts val="0"/>
              </a:spcAft>
              <a:defRPr/>
            </a:pPr>
            <a:r>
              <a:rPr lang="en-IN" altLang="en-US" sz="2400" dirty="0" smtClean="0">
                <a:solidFill>
                  <a:schemeClr val="tx1"/>
                </a:solidFill>
              </a:rPr>
              <a:t>Scrutiny </a:t>
            </a:r>
            <a:r>
              <a:rPr lang="en-IN" altLang="en-US" sz="2400" dirty="0">
                <a:solidFill>
                  <a:schemeClr val="tx1"/>
                </a:solidFill>
              </a:rPr>
              <a:t>of Nominations: </a:t>
            </a:r>
            <a:r>
              <a:rPr lang="en-IN" altLang="en-US" sz="2400" dirty="0" smtClean="0">
                <a:solidFill>
                  <a:schemeClr val="tx1"/>
                </a:solidFill>
              </a:rPr>
              <a:t>Authority </a:t>
            </a:r>
            <a:r>
              <a:rPr lang="en-IN" altLang="en-US" sz="2400" dirty="0" smtClean="0">
                <a:solidFill>
                  <a:srgbClr val="FF0000"/>
                </a:solidFill>
              </a:rPr>
              <a:t>(S 36, RPA 1951)</a:t>
            </a:r>
            <a:endParaRPr lang="en-US" altLang="en-US" sz="2400" dirty="0">
              <a:solidFill>
                <a:srgbClr val="FF0000"/>
              </a:solidFill>
            </a:endParaRPr>
          </a:p>
        </p:txBody>
      </p:sp>
      <p:sp>
        <p:nvSpPr>
          <p:cNvPr id="7171" name="Content Placeholder 2">
            <a:extLst>
              <a:ext uri="{FF2B5EF4-FFF2-40B4-BE49-F238E27FC236}">
                <a16:creationId xmlns:a16="http://schemas.microsoft.com/office/drawing/2014/main" id="{977BACE1-EF61-BA58-0FBB-FC0E27ED9C43}"/>
              </a:ext>
            </a:extLst>
          </p:cNvPr>
          <p:cNvSpPr>
            <a:spLocks noGrp="1"/>
          </p:cNvSpPr>
          <p:nvPr>
            <p:ph idx="1"/>
          </p:nvPr>
        </p:nvSpPr>
        <p:spPr>
          <a:xfrm>
            <a:off x="304800" y="1200150"/>
            <a:ext cx="8534400" cy="3657600"/>
          </a:xfrm>
        </p:spPr>
        <p:txBody>
          <a:bodyPr/>
          <a:lstStyle/>
          <a:p>
            <a:pPr marL="0" indent="0" algn="ctr">
              <a:buFont typeface="Arial" charset="0"/>
              <a:buNone/>
              <a:defRPr/>
            </a:pPr>
            <a:r>
              <a:rPr lang="en-US" sz="2000" b="1" dirty="0">
                <a:latin typeface="Calibri" panose="020F0502020204030204" pitchFamily="34" charset="0"/>
                <a:cs typeface="Calibri" panose="020F0502020204030204" pitchFamily="34" charset="0"/>
              </a:rPr>
              <a:t>Returning Officer is the only authorized person who can do the scrutiny of nomination papers.</a:t>
            </a:r>
            <a:endParaRPr lang="en-IN" sz="2000" b="1" dirty="0">
              <a:latin typeface="Calibri" panose="020F0502020204030204" pitchFamily="34" charset="0"/>
              <a:cs typeface="Calibri" panose="020F0502020204030204" pitchFamily="34" charset="0"/>
            </a:endParaRPr>
          </a:p>
          <a:p>
            <a:pPr marL="0" indent="0">
              <a:buFont typeface="Arial" charset="0"/>
              <a:buNone/>
              <a:defRPr/>
            </a:pPr>
            <a:r>
              <a:rPr lang="en-US" sz="2000" b="1" i="1" u="sng" dirty="0">
                <a:latin typeface="Calibri" panose="020F0502020204030204" pitchFamily="34" charset="0"/>
                <a:cs typeface="Calibri" panose="020F0502020204030204" pitchFamily="34" charset="0"/>
              </a:rPr>
              <a:t>Exception:</a:t>
            </a:r>
            <a:endParaRPr lang="en-IN" sz="2000" dirty="0">
              <a:latin typeface="Calibri" panose="020F0502020204030204" pitchFamily="34" charset="0"/>
              <a:cs typeface="Calibri" panose="020F0502020204030204" pitchFamily="34" charset="0"/>
            </a:endParaRPr>
          </a:p>
          <a:p>
            <a:pPr marL="617486" lvl="1" indent="-342900">
              <a:buClr>
                <a:srgbClr val="1F6B1F"/>
              </a:buClr>
              <a:buFont typeface="Wingdings" panose="05000000000000000000" pitchFamily="2" charset="2"/>
              <a:buChar char="§"/>
              <a:defRPr/>
            </a:pPr>
            <a:r>
              <a:rPr lang="en-US" sz="2000" i="1" dirty="0">
                <a:latin typeface="Calibri" panose="020F0502020204030204" pitchFamily="34" charset="0"/>
                <a:cs typeface="Calibri" panose="020F0502020204030204" pitchFamily="34" charset="0"/>
              </a:rPr>
              <a:t>Only under extremely rare instances of unavoidable circumstances which prevent RO from undertaking  this function</a:t>
            </a:r>
            <a:r>
              <a:rPr lang="en-IN" sz="2000" i="1" dirty="0">
                <a:latin typeface="Calibri" panose="020F0502020204030204" pitchFamily="34" charset="0"/>
                <a:cs typeface="Calibri" panose="020F0502020204030204" pitchFamily="34" charset="0"/>
              </a:rPr>
              <a:t> can</a:t>
            </a:r>
            <a:r>
              <a:rPr lang="en-US" sz="2000" i="1" dirty="0">
                <a:latin typeface="Calibri" panose="020F0502020204030204" pitchFamily="34" charset="0"/>
                <a:cs typeface="Calibri" panose="020F0502020204030204" pitchFamily="34" charset="0"/>
              </a:rPr>
              <a:t> one of the Assistant Returning Officers be authorized by RO in this behalf can do the scrutiny.</a:t>
            </a:r>
            <a:endParaRPr lang="en-IN" sz="2000" dirty="0">
              <a:latin typeface="Calibri" panose="020F0502020204030204" pitchFamily="34" charset="0"/>
              <a:cs typeface="Calibri" panose="020F0502020204030204" pitchFamily="34" charset="0"/>
            </a:endParaRPr>
          </a:p>
          <a:p>
            <a:pPr marL="617486" lvl="1" indent="-342900">
              <a:buClr>
                <a:srgbClr val="1F6B1F"/>
              </a:buClr>
              <a:buFont typeface="Wingdings" panose="05000000000000000000" pitchFamily="2" charset="2"/>
              <a:buChar char="§"/>
              <a:defRPr/>
            </a:pPr>
            <a:r>
              <a:rPr lang="en-US" sz="2000" i="1" dirty="0">
                <a:latin typeface="Calibri" panose="020F0502020204030204" pitchFamily="34" charset="0"/>
                <a:cs typeface="Calibri" panose="020F0502020204030204" pitchFamily="34" charset="0"/>
              </a:rPr>
              <a:t>If such situation occurs,</a:t>
            </a:r>
            <a:r>
              <a:rPr lang="en-US" sz="2000" dirty="0">
                <a:latin typeface="Calibri" panose="020F0502020204030204" pitchFamily="34" charset="0"/>
                <a:cs typeface="Calibri" panose="020F0502020204030204" pitchFamily="34" charset="0"/>
              </a:rPr>
              <a:t> </a:t>
            </a:r>
            <a:r>
              <a:rPr lang="en-US" sz="2000" i="1" dirty="0">
                <a:latin typeface="Calibri" panose="020F0502020204030204" pitchFamily="34" charset="0"/>
                <a:cs typeface="Calibri" panose="020F0502020204030204" pitchFamily="34" charset="0"/>
              </a:rPr>
              <a:t>record immediately the unavoidable reasons for such delegation as also written authority by RO in </a:t>
            </a:r>
            <a:r>
              <a:rPr lang="en-US" sz="2000" i="1" dirty="0" err="1">
                <a:latin typeface="Calibri" panose="020F0502020204030204" pitchFamily="34" charset="0"/>
                <a:cs typeface="Calibri" panose="020F0502020204030204" pitchFamily="34" charset="0"/>
              </a:rPr>
              <a:t>favour</a:t>
            </a:r>
            <a:r>
              <a:rPr lang="en-US" sz="2000" i="1" dirty="0">
                <a:latin typeface="Calibri" panose="020F0502020204030204" pitchFamily="34" charset="0"/>
                <a:cs typeface="Calibri" panose="020F0502020204030204" pitchFamily="34" charset="0"/>
              </a:rPr>
              <a:t> of one of the Assistant Returning Officers by name. </a:t>
            </a:r>
            <a:endParaRPr lang="en-IN" sz="2000" dirty="0">
              <a:latin typeface="Calibri" panose="020F0502020204030204" pitchFamily="34" charset="0"/>
              <a:cs typeface="Calibri" panose="020F0502020204030204" pitchFamily="34" charset="0"/>
            </a:endParaRPr>
          </a:p>
          <a:p>
            <a:pPr marL="617486" lvl="1" indent="-342900">
              <a:buClr>
                <a:srgbClr val="1F6B1F"/>
              </a:buClr>
              <a:buFont typeface="Wingdings" panose="05000000000000000000" pitchFamily="2" charset="2"/>
              <a:buChar char="§"/>
              <a:defRPr/>
            </a:pPr>
            <a:r>
              <a:rPr lang="en-US" sz="2000" i="1" dirty="0">
                <a:latin typeface="Calibri" panose="020F0502020204030204" pitchFamily="34" charset="0"/>
                <a:cs typeface="Calibri" panose="020F0502020204030204" pitchFamily="34" charset="0"/>
              </a:rPr>
              <a:t>Also intimate the </a:t>
            </a:r>
            <a:r>
              <a:rPr lang="en-US" sz="2000" i="1" dirty="0" smtClean="0">
                <a:latin typeface="Calibri" panose="020F0502020204030204" pitchFamily="34" charset="0"/>
                <a:cs typeface="Calibri" panose="020F0502020204030204" pitchFamily="34" charset="0"/>
              </a:rPr>
              <a:t>CEO and the DEO about </a:t>
            </a:r>
            <a:r>
              <a:rPr lang="en-US" sz="2000" i="1" dirty="0">
                <a:latin typeface="Calibri" panose="020F0502020204030204" pitchFamily="34" charset="0"/>
                <a:cs typeface="Calibri" panose="020F0502020204030204" pitchFamily="34" charset="0"/>
              </a:rPr>
              <a:t>it before authorizing the ARO.</a:t>
            </a:r>
            <a:endParaRPr lang="en-IN" sz="2000" dirty="0">
              <a:latin typeface="Calibri" panose="020F0502020204030204" pitchFamily="34" charset="0"/>
              <a:cs typeface="Calibri" panose="020F0502020204030204" pitchFamily="34" charset="0"/>
            </a:endParaRPr>
          </a:p>
          <a:p>
            <a:pPr marL="182527" indent="-182527" eaLnBrk="1" hangingPunct="1">
              <a:buFont typeface="Arial" charset="0"/>
              <a:buChar char="•"/>
              <a:defRPr/>
            </a:pPr>
            <a:endParaRPr lang="en-US" altLang="en-US" dirty="0">
              <a:latin typeface="Calibri" pitchFamily="34" charset="0"/>
              <a:cs typeface="Calibri" pitchFamily="34" charset="0"/>
            </a:endParaRPr>
          </a:p>
        </p:txBody>
      </p:sp>
      <p:pic>
        <p:nvPicPr>
          <p:cNvPr id="7172" name="Picture 3" descr="E:\Mahima\logo\iiidem logo.jpg">
            <a:extLst>
              <a:ext uri="{FF2B5EF4-FFF2-40B4-BE49-F238E27FC236}">
                <a16:creationId xmlns:a16="http://schemas.microsoft.com/office/drawing/2014/main" id="{25D12379-EC0F-F4B0-5B16-736931460B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E:\Mahima\logo\ECI - Copy.jpg">
            <a:extLst>
              <a:ext uri="{FF2B5EF4-FFF2-40B4-BE49-F238E27FC236}">
                <a16:creationId xmlns:a16="http://schemas.microsoft.com/office/drawing/2014/main" id="{1C2D7EF2-A428-14C4-80FE-BCC3458F8C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Slide Number Placeholder 1">
            <a:extLst>
              <a:ext uri="{FF2B5EF4-FFF2-40B4-BE49-F238E27FC236}">
                <a16:creationId xmlns:a16="http://schemas.microsoft.com/office/drawing/2014/main" id="{40EB2A24-C1D4-317C-9EFC-9F6E1C803EA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5F25F30-31B0-F24C-A9C2-7D8A54E38EED}" type="slidenum">
              <a:rPr lang="en-US" altLang="en-US">
                <a:solidFill>
                  <a:srgbClr val="FFFFFF"/>
                </a:solidFill>
              </a:rPr>
              <a:pPr eaLnBrk="1" hangingPunct="1"/>
              <a:t>2</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0D0E5FC2-253A-D1A5-374B-CCA2F50D2DF5}"/>
              </a:ext>
            </a:extLst>
          </p:cNvPr>
          <p:cNvSpPr>
            <a:spLocks noGrp="1"/>
          </p:cNvSpPr>
          <p:nvPr>
            <p:ph type="title"/>
          </p:nvPr>
        </p:nvSpPr>
        <p:spPr>
          <a:xfrm>
            <a:off x="714375" y="260350"/>
            <a:ext cx="7543800" cy="742950"/>
          </a:xfrm>
        </p:spPr>
        <p:txBody>
          <a:bodyPr>
            <a:noAutofit/>
          </a:bodyPr>
          <a:lstStyle/>
          <a:p>
            <a:pPr algn="ctr" eaLnBrk="1" fontAlgn="auto" hangingPunct="1">
              <a:spcAft>
                <a:spcPts val="0"/>
              </a:spcAft>
              <a:defRPr/>
            </a:pPr>
            <a:r>
              <a:rPr lang="en-US" altLang="en-US" sz="1800" dirty="0" smtClean="0"/>
              <a:t>Risks in regard to rejection/acceptance during Scrutiny cutting across Constituencies and decisions of separate ROs – inconsistencies taken adverse note of in judicial forums  - contd.</a:t>
            </a:r>
            <a:endParaRPr lang="en-US" altLang="en-US" sz="1800" dirty="0"/>
          </a:p>
        </p:txBody>
      </p:sp>
      <p:sp>
        <p:nvSpPr>
          <p:cNvPr id="44035" name="Content Placeholder 2">
            <a:extLst>
              <a:ext uri="{FF2B5EF4-FFF2-40B4-BE49-F238E27FC236}">
                <a16:creationId xmlns:a16="http://schemas.microsoft.com/office/drawing/2014/main" id="{D143D988-593E-3D98-0B94-89FD81192DD4}"/>
              </a:ext>
            </a:extLst>
          </p:cNvPr>
          <p:cNvSpPr>
            <a:spLocks noGrp="1"/>
          </p:cNvSpPr>
          <p:nvPr>
            <p:ph idx="1"/>
          </p:nvPr>
        </p:nvSpPr>
        <p:spPr>
          <a:xfrm>
            <a:off x="22579" y="1055511"/>
            <a:ext cx="9143999" cy="4028281"/>
          </a:xfrm>
        </p:spPr>
        <p:txBody>
          <a:bodyPr/>
          <a:lstStyle/>
          <a:p>
            <a:pPr marL="0" indent="0">
              <a:lnSpc>
                <a:spcPct val="150000"/>
              </a:lnSpc>
              <a:buClr>
                <a:schemeClr val="bg2">
                  <a:lumMod val="50000"/>
                </a:schemeClr>
              </a:buClr>
              <a:buNone/>
              <a:defRPr/>
            </a:pPr>
            <a:r>
              <a:rPr lang="en-GB" sz="1500" b="1" dirty="0" smtClean="0">
                <a:latin typeface="Calibri" panose="020F0502020204030204" pitchFamily="34" charset="0"/>
                <a:cs typeface="Calibri" panose="020F0502020204030204" pitchFamily="34" charset="0"/>
              </a:rPr>
              <a:t>Some instances of contradictory rulings, on similar facts - </a:t>
            </a:r>
          </a:p>
          <a:p>
            <a:pPr marL="342900" indent="-342900">
              <a:buClr>
                <a:schemeClr val="bg2">
                  <a:lumMod val="50000"/>
                </a:schemeClr>
              </a:buClr>
              <a:buFont typeface="+mj-lt"/>
              <a:buAutoNum type="arabicPeriod"/>
              <a:defRPr/>
            </a:pPr>
            <a:r>
              <a:rPr lang="en-GB" sz="1500" dirty="0" smtClean="0">
                <a:latin typeface="Calibri" panose="020F0502020204030204" pitchFamily="34" charset="0"/>
                <a:cs typeface="Calibri" panose="020F0502020204030204" pitchFamily="34" charset="0"/>
              </a:rPr>
              <a:t>Affidavit in </a:t>
            </a:r>
            <a:r>
              <a:rPr lang="en-GB" sz="1500" b="1" dirty="0" smtClean="0">
                <a:solidFill>
                  <a:srgbClr val="0070C0"/>
                </a:solidFill>
                <a:latin typeface="Calibri" panose="020F0502020204030204" pitchFamily="34" charset="0"/>
                <a:cs typeface="Calibri" panose="020F0502020204030204" pitchFamily="34" charset="0"/>
              </a:rPr>
              <a:t>Form 26 </a:t>
            </a:r>
            <a:r>
              <a:rPr lang="en-GB" sz="1500" dirty="0" smtClean="0">
                <a:latin typeface="Calibri" panose="020F0502020204030204" pitchFamily="34" charset="0"/>
                <a:cs typeface="Calibri" panose="020F0502020204030204" pitchFamily="34" charset="0"/>
              </a:rPr>
              <a:t>– there are instances where candidates use an old/outdated </a:t>
            </a:r>
            <a:r>
              <a:rPr lang="en-GB" sz="1500" b="1" dirty="0">
                <a:solidFill>
                  <a:srgbClr val="0070C0"/>
                </a:solidFill>
                <a:latin typeface="Calibri" panose="020F0502020204030204" pitchFamily="34" charset="0"/>
                <a:cs typeface="Calibri" panose="020F0502020204030204" pitchFamily="34" charset="0"/>
              </a:rPr>
              <a:t>Form 26 </a:t>
            </a:r>
            <a:r>
              <a:rPr lang="en-GB" sz="1500" dirty="0" smtClean="0">
                <a:latin typeface="Calibri" panose="020F0502020204030204" pitchFamily="34" charset="0"/>
                <a:cs typeface="Calibri" panose="020F0502020204030204" pitchFamily="34" charset="0"/>
              </a:rPr>
              <a:t>for the affidavit. Therefore, RO should take proper care to ensure that the affidavits filed by candidates are in the current/existing format. In case of affidavit being filed in old format, RO shall mention the same in the checklist and give a notice to the candidate to file affidavit in the current format, within the specified time (3:00 PM, last date of nomination). In some cases ROs have failed to notice that the Form 26 used by Candidate was an outdated format and thus ended up accepting them, while other ROs rightly pointed out the defect in the checklist. </a:t>
            </a:r>
          </a:p>
          <a:p>
            <a:pPr marL="342900" indent="-342900">
              <a:buClr>
                <a:schemeClr val="bg2">
                  <a:lumMod val="50000"/>
                </a:schemeClr>
              </a:buClr>
              <a:buFont typeface="+mj-lt"/>
              <a:buAutoNum type="arabicPeriod"/>
              <a:defRPr/>
            </a:pPr>
            <a:r>
              <a:rPr lang="en-GB" sz="1500" b="1" dirty="0">
                <a:solidFill>
                  <a:srgbClr val="0070C0"/>
                </a:solidFill>
                <a:latin typeface="Calibri" panose="020F0502020204030204" pitchFamily="34" charset="0"/>
                <a:cs typeface="Calibri" panose="020F0502020204030204" pitchFamily="34" charset="0"/>
              </a:rPr>
              <a:t>Form A &amp; B </a:t>
            </a:r>
            <a:r>
              <a:rPr lang="en-GB" sz="1500" dirty="0" smtClean="0">
                <a:latin typeface="Calibri" panose="020F0502020204030204" pitchFamily="34" charset="0"/>
                <a:cs typeface="Calibri" panose="020F0502020204030204" pitchFamily="34" charset="0"/>
              </a:rPr>
              <a:t>– as per </a:t>
            </a:r>
            <a:r>
              <a:rPr lang="en-GB" sz="1500" b="1" dirty="0" smtClean="0">
                <a:solidFill>
                  <a:srgbClr val="FF0000"/>
                </a:solidFill>
                <a:latin typeface="Calibri" panose="020F0502020204030204" pitchFamily="34" charset="0"/>
                <a:cs typeface="Calibri" panose="020F0502020204030204" pitchFamily="34" charset="0"/>
              </a:rPr>
              <a:t>para 13 of Symbols Order</a:t>
            </a:r>
            <a:r>
              <a:rPr lang="en-GB" sz="1500" dirty="0" smtClean="0">
                <a:latin typeface="Calibri" panose="020F0502020204030204" pitchFamily="34" charset="0"/>
                <a:cs typeface="Calibri" panose="020F0502020204030204" pitchFamily="34" charset="0"/>
              </a:rPr>
              <a:t>, </a:t>
            </a:r>
            <a:r>
              <a:rPr lang="en-GB" sz="1500" b="1" dirty="0">
                <a:solidFill>
                  <a:srgbClr val="0070C0"/>
                </a:solidFill>
                <a:latin typeface="Calibri" panose="020F0502020204030204" pitchFamily="34" charset="0"/>
                <a:cs typeface="Calibri" panose="020F0502020204030204" pitchFamily="34" charset="0"/>
              </a:rPr>
              <a:t>Form A &amp; B</a:t>
            </a:r>
            <a:r>
              <a:rPr lang="en-GB" sz="1500" dirty="0" smtClean="0">
                <a:latin typeface="Calibri" panose="020F0502020204030204" pitchFamily="34" charset="0"/>
                <a:cs typeface="Calibri" panose="020F0502020204030204" pitchFamily="34" charset="0"/>
              </a:rPr>
              <a:t>, duly filled up and bearing original signature of authorised authorities have to be filed by 3:00 PM, last date </a:t>
            </a:r>
            <a:r>
              <a:rPr lang="en-GB" sz="1500" dirty="0">
                <a:latin typeface="Calibri" panose="020F0502020204030204" pitchFamily="34" charset="0"/>
                <a:cs typeface="Calibri" panose="020F0502020204030204" pitchFamily="34" charset="0"/>
              </a:rPr>
              <a:t>nomination. In cases of </a:t>
            </a:r>
            <a:r>
              <a:rPr lang="en-GB" sz="1500" dirty="0" smtClean="0">
                <a:latin typeface="Calibri" panose="020F0502020204030204" pitchFamily="34" charset="0"/>
                <a:cs typeface="Calibri" panose="020F0502020204030204" pitchFamily="34" charset="0"/>
              </a:rPr>
              <a:t> defective </a:t>
            </a:r>
            <a:r>
              <a:rPr lang="en-GB" sz="1500" b="1" dirty="0">
                <a:solidFill>
                  <a:srgbClr val="0070C0"/>
                </a:solidFill>
                <a:latin typeface="Calibri" panose="020F0502020204030204" pitchFamily="34" charset="0"/>
                <a:cs typeface="Calibri" panose="020F0502020204030204" pitchFamily="34" charset="0"/>
              </a:rPr>
              <a:t>Forms A &amp; B, </a:t>
            </a:r>
            <a:r>
              <a:rPr lang="en-GB" sz="1500" dirty="0" smtClean="0">
                <a:latin typeface="Calibri" panose="020F0502020204030204" pitchFamily="34" charset="0"/>
                <a:cs typeface="Calibri" panose="020F0502020204030204" pitchFamily="34" charset="0"/>
              </a:rPr>
              <a:t>(on account of non-signing, not bearing signature in original, particulars not filled up, etc., the fact should be brought out in the checklist and necessary notice given to the candidate. There are past instances of ROs wrongly giving notice to candidates allowing filing  </a:t>
            </a:r>
            <a:r>
              <a:rPr lang="en-GB" sz="1500" b="1" dirty="0">
                <a:solidFill>
                  <a:srgbClr val="0070C0"/>
                </a:solidFill>
                <a:latin typeface="Calibri" panose="020F0502020204030204" pitchFamily="34" charset="0"/>
                <a:cs typeface="Calibri" panose="020F0502020204030204" pitchFamily="34" charset="0"/>
              </a:rPr>
              <a:t>Forms A &amp; B,</a:t>
            </a:r>
            <a:r>
              <a:rPr lang="en-GB" sz="1500" dirty="0" smtClean="0">
                <a:latin typeface="Calibri" panose="020F0502020204030204" pitchFamily="34" charset="0"/>
                <a:cs typeface="Calibri" panose="020F0502020204030204" pitchFamily="34" charset="0"/>
              </a:rPr>
              <a:t> till the time of scrutiny of nomination, despite the deadline for filing these Forms being 3:00 PM on the last date of nomination</a:t>
            </a:r>
          </a:p>
          <a:p>
            <a:pPr marL="342900" indent="-342900">
              <a:buClr>
                <a:schemeClr val="bg2">
                  <a:lumMod val="50000"/>
                </a:schemeClr>
              </a:buClr>
              <a:buFont typeface="+mj-lt"/>
              <a:buAutoNum type="arabicPeriod"/>
              <a:defRPr/>
            </a:pPr>
            <a:r>
              <a:rPr lang="en-GB" sz="1500" dirty="0" smtClean="0">
                <a:latin typeface="Calibri" panose="020F0502020204030204" pitchFamily="34" charset="0"/>
                <a:cs typeface="Calibri" panose="020F0502020204030204" pitchFamily="34" charset="0"/>
              </a:rPr>
              <a:t>This matter went to the Kerala High Court and the Court directed that it should be ensured that ROs do not take contradictory decisions in similar factual situations</a:t>
            </a:r>
            <a:endParaRPr lang="en-IN" sz="1500" dirty="0">
              <a:latin typeface="Calibri" panose="020F0502020204030204" pitchFamily="34" charset="0"/>
              <a:cs typeface="Calibri" panose="020F0502020204030204" pitchFamily="34" charset="0"/>
            </a:endParaRPr>
          </a:p>
          <a:p>
            <a:pPr marL="617537" lvl="1" indent="-342900">
              <a:lnSpc>
                <a:spcPct val="150000"/>
              </a:lnSpc>
              <a:buClr>
                <a:schemeClr val="bg2">
                  <a:lumMod val="50000"/>
                </a:schemeClr>
              </a:buClr>
              <a:buFont typeface="+mj-lt"/>
              <a:buAutoNum type="arabicPeriod"/>
              <a:defRPr/>
            </a:pPr>
            <a:endParaRPr lang="en-GB" sz="1300" dirty="0" smtClean="0">
              <a:latin typeface="Calibri" panose="020F0502020204030204" pitchFamily="34" charset="0"/>
              <a:cs typeface="Calibri" panose="020F0502020204030204" pitchFamily="34" charset="0"/>
            </a:endParaRPr>
          </a:p>
          <a:p>
            <a:pPr marL="182561" indent="-182561" eaLnBrk="1" hangingPunct="1">
              <a:lnSpc>
                <a:spcPct val="150000"/>
              </a:lnSpc>
              <a:buFont typeface="Arial" charset="0"/>
              <a:buChar char="•"/>
              <a:defRPr/>
            </a:pPr>
            <a:endParaRPr lang="en-US" altLang="en-US" sz="1300" dirty="0">
              <a:latin typeface="Calibri" panose="020F0502020204030204" pitchFamily="34" charset="0"/>
              <a:cs typeface="Calibri" panose="020F0502020204030204" pitchFamily="34" charset="0"/>
            </a:endParaRPr>
          </a:p>
        </p:txBody>
      </p:sp>
      <p:pic>
        <p:nvPicPr>
          <p:cNvPr id="23556" name="Picture 3" descr="E:\Mahima\logo\iiidem logo.jpg">
            <a:extLst>
              <a:ext uri="{FF2B5EF4-FFF2-40B4-BE49-F238E27FC236}">
                <a16:creationId xmlns:a16="http://schemas.microsoft.com/office/drawing/2014/main" id="{A91A12B1-F4D3-0446-7F53-E790E1AD2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E:\Mahima\logo\ECI - Copy.jpg">
            <a:extLst>
              <a:ext uri="{FF2B5EF4-FFF2-40B4-BE49-F238E27FC236}">
                <a16:creationId xmlns:a16="http://schemas.microsoft.com/office/drawing/2014/main" id="{7197EF20-96E1-D33D-1CC3-43248109BF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Slide Number Placeholder 1">
            <a:extLst>
              <a:ext uri="{FF2B5EF4-FFF2-40B4-BE49-F238E27FC236}">
                <a16:creationId xmlns:a16="http://schemas.microsoft.com/office/drawing/2014/main" id="{4C24DEBC-5E08-8BB9-03CA-3D94056E5D2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8E5837C-34D7-FD40-A143-E0BB9C236D69}" type="slidenum">
              <a:rPr lang="en-US" altLang="en-US">
                <a:solidFill>
                  <a:srgbClr val="FFFFFF"/>
                </a:solidFill>
              </a:rPr>
              <a:pPr eaLnBrk="1" hangingPunct="1"/>
              <a:t>20</a:t>
            </a:fld>
            <a:endParaRPr lang="en-US" altLang="en-US">
              <a:solidFill>
                <a:srgbClr val="FFFFFF"/>
              </a:solidFill>
            </a:endParaRPr>
          </a:p>
        </p:txBody>
      </p:sp>
    </p:spTree>
    <p:extLst>
      <p:ext uri="{BB962C8B-B14F-4D97-AF65-F5344CB8AC3E}">
        <p14:creationId xmlns:p14="http://schemas.microsoft.com/office/powerpoint/2010/main" val="3652984890"/>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35C9DA7-03D8-A8E3-2EE3-FD17DA6D4103}"/>
              </a:ext>
            </a:extLst>
          </p:cNvPr>
          <p:cNvSpPr>
            <a:spLocks noGrp="1"/>
          </p:cNvSpPr>
          <p:nvPr>
            <p:ph type="title"/>
          </p:nvPr>
        </p:nvSpPr>
        <p:spPr>
          <a:xfrm>
            <a:off x="457200" y="199213"/>
            <a:ext cx="8229600" cy="742950"/>
          </a:xfrm>
        </p:spPr>
        <p:txBody>
          <a:bodyPr>
            <a:noAutofit/>
          </a:bodyPr>
          <a:lstStyle/>
          <a:p>
            <a:pPr algn="ctr" eaLnBrk="1" fontAlgn="auto" hangingPunct="1">
              <a:spcAft>
                <a:spcPts val="0"/>
              </a:spcAft>
              <a:defRPr/>
            </a:pPr>
            <a:r>
              <a:rPr lang="en-IN" altLang="en-US" sz="2400" dirty="0">
                <a:solidFill>
                  <a:schemeClr val="tx1"/>
                </a:solidFill>
              </a:rPr>
              <a:t>Date, Time and Place of Scrutiny</a:t>
            </a:r>
            <a:endParaRPr lang="en-US" altLang="en-US" sz="2400" dirty="0">
              <a:solidFill>
                <a:schemeClr val="tx1"/>
              </a:solidFill>
            </a:endParaRPr>
          </a:p>
        </p:txBody>
      </p:sp>
      <p:sp>
        <p:nvSpPr>
          <p:cNvPr id="3" name="Content Placeholder 2">
            <a:extLst>
              <a:ext uri="{FF2B5EF4-FFF2-40B4-BE49-F238E27FC236}">
                <a16:creationId xmlns:a16="http://schemas.microsoft.com/office/drawing/2014/main" id="{57366FE2-C095-7737-F4F3-F60B5A454D66}"/>
              </a:ext>
            </a:extLst>
          </p:cNvPr>
          <p:cNvSpPr>
            <a:spLocks noGrp="1"/>
          </p:cNvSpPr>
          <p:nvPr>
            <p:ph idx="1"/>
          </p:nvPr>
        </p:nvSpPr>
        <p:spPr>
          <a:xfrm>
            <a:off x="0" y="1085850"/>
            <a:ext cx="6629400" cy="3657600"/>
          </a:xfrm>
        </p:spPr>
        <p:txBody>
          <a:bodyPr/>
          <a:lstStyle/>
          <a:p>
            <a:pPr marL="180940" indent="-180940" eaLnBrk="1" hangingPunct="1">
              <a:buClr>
                <a:srgbClr val="1F6B1F"/>
              </a:buClr>
              <a:buFont typeface="Wingdings" panose="05000000000000000000" pitchFamily="2" charset="2"/>
              <a:buChar char="ü"/>
              <a:defRPr/>
            </a:pPr>
            <a:r>
              <a:rPr lang="en-IN" altLang="en-US" sz="2000" dirty="0">
                <a:latin typeface="Calibri" panose="020F0502020204030204" pitchFamily="34" charset="0"/>
                <a:cs typeface="Calibri" panose="020F0502020204030204" pitchFamily="34" charset="0"/>
              </a:rPr>
              <a:t>Date of scrutiny specified by the Commission in its programme notification and the </a:t>
            </a:r>
            <a:r>
              <a:rPr lang="en-IN" altLang="en-US" sz="2000" b="1" i="1" u="sng" dirty="0">
                <a:latin typeface="Calibri" panose="020F0502020204030204" pitchFamily="34" charset="0"/>
                <a:cs typeface="Calibri" panose="020F0502020204030204" pitchFamily="34" charset="0"/>
              </a:rPr>
              <a:t>RO has no discretion to change it</a:t>
            </a:r>
            <a:r>
              <a:rPr lang="en-IN" altLang="en-US" sz="2000" dirty="0">
                <a:latin typeface="Calibri" panose="020F0502020204030204" pitchFamily="34" charset="0"/>
                <a:cs typeface="Calibri" panose="020F0502020204030204" pitchFamily="34" charset="0"/>
              </a:rPr>
              <a:t>;</a:t>
            </a:r>
          </a:p>
          <a:p>
            <a:pPr marL="180940" indent="-180940" eaLnBrk="1" hangingPunct="1">
              <a:buClr>
                <a:srgbClr val="1F6B1F"/>
              </a:buClr>
              <a:buFont typeface="Wingdings" panose="05000000000000000000" pitchFamily="2" charset="2"/>
              <a:buChar char="ü"/>
              <a:defRPr/>
            </a:pPr>
            <a:endParaRPr lang="en-IN" altLang="en-US" sz="2000" dirty="0">
              <a:latin typeface="Calibri" panose="020F0502020204030204" pitchFamily="34" charset="0"/>
              <a:cs typeface="Calibri" panose="020F0502020204030204" pitchFamily="34" charset="0"/>
            </a:endParaRPr>
          </a:p>
          <a:p>
            <a:pPr marL="180940" indent="-180940" eaLnBrk="1" hangingPunct="1">
              <a:buClr>
                <a:srgbClr val="1F6B1F"/>
              </a:buClr>
              <a:buFont typeface="Wingdings" panose="05000000000000000000" pitchFamily="2" charset="2"/>
              <a:buChar char="ü"/>
              <a:defRPr/>
            </a:pPr>
            <a:r>
              <a:rPr lang="en-IN" altLang="en-US" sz="2000" dirty="0">
                <a:latin typeface="Calibri" panose="020F0502020204030204" pitchFamily="34" charset="0"/>
                <a:cs typeface="Calibri" panose="020F0502020204030204" pitchFamily="34" charset="0"/>
              </a:rPr>
              <a:t>However, he </a:t>
            </a:r>
            <a:r>
              <a:rPr lang="en-IN" altLang="en-US" sz="2000" b="1" i="1" u="sng" dirty="0">
                <a:latin typeface="Calibri" panose="020F0502020204030204" pitchFamily="34" charset="0"/>
                <a:cs typeface="Calibri" panose="020F0502020204030204" pitchFamily="34" charset="0"/>
              </a:rPr>
              <a:t>has a discretion </a:t>
            </a:r>
            <a:r>
              <a:rPr lang="en-IN" altLang="en-US" sz="2000" dirty="0">
                <a:latin typeface="Calibri" panose="020F0502020204030204" pitchFamily="34" charset="0"/>
                <a:cs typeface="Calibri" panose="020F0502020204030204" pitchFamily="34" charset="0"/>
              </a:rPr>
              <a:t>under the </a:t>
            </a:r>
            <a:r>
              <a:rPr lang="en-IN" altLang="en-US" sz="2000" dirty="0" smtClean="0">
                <a:latin typeface="Calibri" panose="020F0502020204030204" pitchFamily="34" charset="0"/>
                <a:cs typeface="Calibri" panose="020F0502020204030204" pitchFamily="34" charset="0"/>
              </a:rPr>
              <a:t>law </a:t>
            </a:r>
            <a:r>
              <a:rPr lang="en-IN" altLang="en-US" sz="2000" dirty="0" smtClean="0">
                <a:solidFill>
                  <a:srgbClr val="FF0000"/>
                </a:solidFill>
                <a:latin typeface="Calibri" panose="020F0502020204030204" pitchFamily="34" charset="0"/>
                <a:cs typeface="Calibri" panose="020F0502020204030204" pitchFamily="34" charset="0"/>
              </a:rPr>
              <a:t>(S 35, RPA 1951)  </a:t>
            </a:r>
            <a:r>
              <a:rPr lang="en-IN" altLang="en-US" sz="2000" dirty="0">
                <a:latin typeface="Calibri" panose="020F0502020204030204" pitchFamily="34" charset="0"/>
                <a:cs typeface="Calibri" panose="020F0502020204030204" pitchFamily="34" charset="0"/>
              </a:rPr>
              <a:t>to fix the </a:t>
            </a:r>
            <a:r>
              <a:rPr lang="en-IN" altLang="en-US" sz="2000" b="1" i="1" u="sng" dirty="0">
                <a:latin typeface="Calibri" panose="020F0502020204030204" pitchFamily="34" charset="0"/>
                <a:cs typeface="Calibri" panose="020F0502020204030204" pitchFamily="34" charset="0"/>
              </a:rPr>
              <a:t>time and place </a:t>
            </a:r>
            <a:r>
              <a:rPr lang="en-IN" altLang="en-US" sz="2000" dirty="0">
                <a:latin typeface="Calibri" panose="020F0502020204030204" pitchFamily="34" charset="0"/>
                <a:cs typeface="Calibri" panose="020F0502020204030204" pitchFamily="34" charset="0"/>
              </a:rPr>
              <a:t>of scrutiny.</a:t>
            </a:r>
          </a:p>
          <a:p>
            <a:pPr marL="0" indent="0" eaLnBrk="1" hangingPunct="1">
              <a:buClr>
                <a:srgbClr val="1F6B1F"/>
              </a:buClr>
              <a:buFont typeface="Arial" charset="0"/>
              <a:buNone/>
              <a:defRPr/>
            </a:pPr>
            <a:endParaRPr lang="en-IN" altLang="en-US" sz="2000" dirty="0">
              <a:latin typeface="Calibri" panose="020F0502020204030204" pitchFamily="34" charset="0"/>
              <a:cs typeface="Calibri" panose="020F0502020204030204" pitchFamily="34" charset="0"/>
            </a:endParaRPr>
          </a:p>
          <a:p>
            <a:pPr marL="180940" indent="-180940" eaLnBrk="1" hangingPunct="1">
              <a:buClr>
                <a:srgbClr val="1F6B1F"/>
              </a:buClr>
              <a:buFont typeface="Wingdings" panose="05000000000000000000" pitchFamily="2" charset="2"/>
              <a:buChar char="ü"/>
              <a:defRPr/>
            </a:pPr>
            <a:r>
              <a:rPr lang="en-IN" altLang="en-US" sz="2000" dirty="0">
                <a:latin typeface="Calibri" panose="020F0502020204030204" pitchFamily="34" charset="0"/>
                <a:cs typeface="Calibri" panose="020F0502020204030204" pitchFamily="34" charset="0"/>
              </a:rPr>
              <a:t>The RO has to give notice about scrutiny both in public notice in </a:t>
            </a:r>
            <a:r>
              <a:rPr lang="en-IN" altLang="en-US" sz="2000" b="1" dirty="0" smtClean="0">
                <a:solidFill>
                  <a:srgbClr val="0070C0"/>
                </a:solidFill>
                <a:latin typeface="Calibri" panose="020F0502020204030204" pitchFamily="34" charset="0"/>
                <a:cs typeface="Calibri" panose="020F0502020204030204" pitchFamily="34" charset="0"/>
              </a:rPr>
              <a:t>Form-1 </a:t>
            </a:r>
            <a:r>
              <a:rPr lang="en-IN" altLang="en-US" sz="2000" b="1" dirty="0" smtClean="0">
                <a:solidFill>
                  <a:srgbClr val="FF0000"/>
                </a:solidFill>
                <a:latin typeface="Calibri" panose="020F0502020204030204" pitchFamily="34" charset="0"/>
                <a:cs typeface="Calibri" panose="020F0502020204030204" pitchFamily="34" charset="0"/>
              </a:rPr>
              <a:t>(COER, 1961)</a:t>
            </a:r>
            <a:r>
              <a:rPr lang="en-IN" altLang="en-US" sz="2000" dirty="0" smtClean="0">
                <a:solidFill>
                  <a:srgbClr val="FF0000"/>
                </a:solidFill>
                <a:latin typeface="Calibri" panose="020F0502020204030204" pitchFamily="34" charset="0"/>
                <a:cs typeface="Calibri" panose="020F0502020204030204" pitchFamily="34" charset="0"/>
              </a:rPr>
              <a:t> </a:t>
            </a:r>
            <a:r>
              <a:rPr lang="en-IN" altLang="en-US" sz="2000" dirty="0">
                <a:latin typeface="Calibri" panose="020F0502020204030204" pitchFamily="34" charset="0"/>
                <a:cs typeface="Calibri" panose="020F0502020204030204" pitchFamily="34" charset="0"/>
              </a:rPr>
              <a:t>and also in the receipt which he has to give to each candidate in acknowledgement of receipt of nomination.</a:t>
            </a:r>
          </a:p>
          <a:p>
            <a:pPr marL="0" indent="0" eaLnBrk="1" hangingPunct="1">
              <a:buFont typeface="Arial" charset="0"/>
              <a:buNone/>
              <a:defRPr/>
            </a:pPr>
            <a:endParaRPr lang="en-IN" altLang="en-US" dirty="0">
              <a:latin typeface="Calibri" pitchFamily="34" charset="0"/>
              <a:cs typeface="Calibri" pitchFamily="34" charset="0"/>
            </a:endParaRPr>
          </a:p>
          <a:p>
            <a:pPr marL="0" indent="0" eaLnBrk="1" hangingPunct="1">
              <a:buFont typeface="Arial" charset="0"/>
              <a:buNone/>
              <a:defRPr/>
            </a:pPr>
            <a:endParaRPr lang="en-US" altLang="en-US" dirty="0">
              <a:latin typeface="Calibri" pitchFamily="34" charset="0"/>
              <a:cs typeface="Calibri" pitchFamily="34" charset="0"/>
            </a:endParaRPr>
          </a:p>
        </p:txBody>
      </p:sp>
      <p:pic>
        <p:nvPicPr>
          <p:cNvPr id="8196" name="Picture 3" descr="E:\Mahima\logo\iiidem logo.jpg">
            <a:extLst>
              <a:ext uri="{FF2B5EF4-FFF2-40B4-BE49-F238E27FC236}">
                <a16:creationId xmlns:a16="http://schemas.microsoft.com/office/drawing/2014/main" id="{15C1F0CD-BD36-D2E0-A208-847B410C67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E:\Mahima\logo\ECI - Copy.jpg">
            <a:extLst>
              <a:ext uri="{FF2B5EF4-FFF2-40B4-BE49-F238E27FC236}">
                <a16:creationId xmlns:a16="http://schemas.microsoft.com/office/drawing/2014/main" id="{A8E8D03C-4B6E-85BB-3D85-EE2D15B253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Slide Number Placeholder 1">
            <a:extLst>
              <a:ext uri="{FF2B5EF4-FFF2-40B4-BE49-F238E27FC236}">
                <a16:creationId xmlns:a16="http://schemas.microsoft.com/office/drawing/2014/main" id="{25059651-CD66-717E-AD12-0550BB0CF5F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73205B2-C46C-8B4B-9FFC-ABE77C7323DA}" type="slidenum">
              <a:rPr lang="en-US" altLang="en-US">
                <a:solidFill>
                  <a:srgbClr val="FFFFFF"/>
                </a:solidFill>
              </a:rPr>
              <a:pPr eaLnBrk="1" hangingPunct="1"/>
              <a:t>3</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EE5A9B1-1D33-1D0E-D51A-78024F7543A6}"/>
              </a:ext>
            </a:extLst>
          </p:cNvPr>
          <p:cNvSpPr>
            <a:spLocks noGrp="1"/>
          </p:cNvSpPr>
          <p:nvPr>
            <p:ph type="title"/>
          </p:nvPr>
        </p:nvSpPr>
        <p:spPr>
          <a:xfrm>
            <a:off x="661988" y="342900"/>
            <a:ext cx="7620000" cy="742950"/>
          </a:xfrm>
        </p:spPr>
        <p:txBody>
          <a:bodyPr>
            <a:noAutofit/>
          </a:bodyPr>
          <a:lstStyle/>
          <a:p>
            <a:pPr algn="ctr" eaLnBrk="1" fontAlgn="auto" hangingPunct="1">
              <a:spcAft>
                <a:spcPts val="0"/>
              </a:spcAft>
              <a:defRPr/>
            </a:pPr>
            <a:r>
              <a:rPr lang="en-US" altLang="en-US" sz="2100" dirty="0"/>
              <a:t>Scrutiny: A Quasi-Judicial </a:t>
            </a:r>
            <a:r>
              <a:rPr lang="en-US" altLang="en-US" sz="2100" dirty="0" smtClean="0"/>
              <a:t>Process </a:t>
            </a:r>
            <a:r>
              <a:rPr lang="en-US" altLang="en-US" sz="2100" dirty="0" smtClean="0">
                <a:solidFill>
                  <a:srgbClr val="FF0000"/>
                </a:solidFill>
              </a:rPr>
              <a:t>(Apex Court ruling) </a:t>
            </a:r>
            <a:r>
              <a:rPr lang="en-US" altLang="en-US" sz="2100" dirty="0"/>
              <a:t>– </a:t>
            </a:r>
            <a:r>
              <a:rPr lang="en-US" altLang="en-US" sz="2100" dirty="0" smtClean="0"/>
              <a:t>guiding </a:t>
            </a:r>
            <a:r>
              <a:rPr lang="en-US" altLang="en-US" sz="2100" dirty="0"/>
              <a:t>principles</a:t>
            </a:r>
            <a:r>
              <a:rPr lang="en-US" altLang="en-US" sz="2100" dirty="0" smtClean="0">
                <a:solidFill>
                  <a:srgbClr val="FF0000"/>
                </a:solidFill>
              </a:rPr>
              <a:t> </a:t>
            </a:r>
            <a:r>
              <a:rPr lang="en-US" altLang="en-US" sz="2100" dirty="0"/>
              <a:t>Contd.</a:t>
            </a:r>
            <a:endParaRPr lang="en-US" altLang="en-US" sz="2100" dirty="0">
              <a:solidFill>
                <a:srgbClr val="FF0000"/>
              </a:solidFill>
            </a:endParaRPr>
          </a:p>
        </p:txBody>
      </p:sp>
      <p:sp>
        <p:nvSpPr>
          <p:cNvPr id="3" name="Content Placeholder 2">
            <a:extLst>
              <a:ext uri="{FF2B5EF4-FFF2-40B4-BE49-F238E27FC236}">
                <a16:creationId xmlns:a16="http://schemas.microsoft.com/office/drawing/2014/main" id="{8FD079FE-A88B-AA26-1671-F13CB5662B08}"/>
              </a:ext>
            </a:extLst>
          </p:cNvPr>
          <p:cNvSpPr>
            <a:spLocks noGrp="1"/>
          </p:cNvSpPr>
          <p:nvPr>
            <p:ph idx="1"/>
          </p:nvPr>
        </p:nvSpPr>
        <p:spPr>
          <a:xfrm>
            <a:off x="457200" y="1200150"/>
            <a:ext cx="8382000" cy="3657600"/>
          </a:xfrm>
        </p:spPr>
        <p:txBody>
          <a:bodyPr/>
          <a:lstStyle/>
          <a:p>
            <a:pPr eaLnBrk="1" hangingPunct="1">
              <a:buClr>
                <a:srgbClr val="1F6B1F"/>
              </a:buClr>
              <a:buFont typeface="Wingdings" panose="05000000000000000000" pitchFamily="2" charset="2"/>
              <a:buChar char="ü"/>
              <a:defRPr/>
            </a:pPr>
            <a:r>
              <a:rPr lang="en-IN" altLang="en-US" sz="2000" dirty="0">
                <a:latin typeface="Calibri" panose="020F0502020204030204" pitchFamily="34" charset="0"/>
                <a:cs typeface="Calibri" panose="020F0502020204030204" pitchFamily="34" charset="0"/>
              </a:rPr>
              <a:t>Scrutiny of nominations is a </a:t>
            </a:r>
            <a:r>
              <a:rPr lang="en-IN" altLang="en-US" sz="2000" b="1" i="1" u="sng" dirty="0">
                <a:latin typeface="Calibri" panose="020F0502020204030204" pitchFamily="34" charset="0"/>
                <a:cs typeface="Calibri" panose="020F0502020204030204" pitchFamily="34" charset="0"/>
              </a:rPr>
              <a:t>quasi-judicial function </a:t>
            </a:r>
            <a:r>
              <a:rPr lang="en-IN" altLang="en-US" sz="2000" dirty="0">
                <a:latin typeface="Calibri" panose="020F0502020204030204" pitchFamily="34" charset="0"/>
                <a:cs typeface="Calibri" panose="020F0502020204030204" pitchFamily="34" charset="0"/>
              </a:rPr>
              <a:t>of the RO but that does not give him the status of a Court.  The enquiry into the question of validity or otherwise of a nomination paper is a </a:t>
            </a:r>
            <a:r>
              <a:rPr lang="en-IN" altLang="en-US" sz="2000" b="1" i="1" u="sng" dirty="0">
                <a:latin typeface="Calibri" panose="020F0502020204030204" pitchFamily="34" charset="0"/>
                <a:cs typeface="Calibri" panose="020F0502020204030204" pitchFamily="34" charset="0"/>
              </a:rPr>
              <a:t>summary enquiry</a:t>
            </a:r>
            <a:r>
              <a:rPr lang="en-IN" altLang="en-US" sz="2000" dirty="0">
                <a:latin typeface="Calibri" panose="020F0502020204030204" pitchFamily="34" charset="0"/>
                <a:cs typeface="Calibri" panose="020F0502020204030204" pitchFamily="34" charset="0"/>
              </a:rPr>
              <a:t>.</a:t>
            </a:r>
          </a:p>
          <a:p>
            <a:pPr eaLnBrk="1" hangingPunct="1">
              <a:buClr>
                <a:srgbClr val="1F6B1F"/>
              </a:buClr>
              <a:buFont typeface="Wingdings" panose="05000000000000000000" pitchFamily="2" charset="2"/>
              <a:buChar char="ü"/>
              <a:defRPr/>
            </a:pPr>
            <a:endParaRPr lang="en-IN" altLang="en-US" sz="2000" dirty="0">
              <a:latin typeface="Calibri" panose="020F0502020204030204" pitchFamily="34" charset="0"/>
              <a:cs typeface="Calibri" panose="020F0502020204030204" pitchFamily="34" charset="0"/>
            </a:endParaRPr>
          </a:p>
          <a:p>
            <a:pPr eaLnBrk="1" hangingPunct="1">
              <a:buClr>
                <a:srgbClr val="1F6B1F"/>
              </a:buClr>
              <a:buFont typeface="Wingdings" panose="05000000000000000000" pitchFamily="2" charset="2"/>
              <a:buChar char="ü"/>
              <a:defRPr/>
            </a:pPr>
            <a:r>
              <a:rPr lang="en-IN" altLang="en-US" sz="2000" dirty="0">
                <a:latin typeface="Calibri" panose="020F0502020204030204" pitchFamily="34" charset="0"/>
                <a:cs typeface="Calibri" panose="020F0502020204030204" pitchFamily="34" charset="0"/>
              </a:rPr>
              <a:t>All present at time of scrutiny should be given </a:t>
            </a:r>
            <a:r>
              <a:rPr lang="en-IN" altLang="en-US" sz="2000" b="1" i="1" u="sng" dirty="0">
                <a:latin typeface="Calibri" panose="020F0502020204030204" pitchFamily="34" charset="0"/>
                <a:cs typeface="Calibri" panose="020F0502020204030204" pitchFamily="34" charset="0"/>
              </a:rPr>
              <a:t>reasonable opportunity </a:t>
            </a:r>
            <a:r>
              <a:rPr lang="en-IN" altLang="en-US" sz="2000" dirty="0">
                <a:latin typeface="Calibri" panose="020F0502020204030204" pitchFamily="34" charset="0"/>
                <a:cs typeface="Calibri" panose="020F0502020204030204" pitchFamily="34" charset="0"/>
              </a:rPr>
              <a:t>of inspecting all nomination papers and their accompanying documents.  They should </a:t>
            </a:r>
            <a:r>
              <a:rPr lang="en-IN" altLang="en-US" sz="2000" b="1" i="1" u="sng" dirty="0">
                <a:latin typeface="Calibri" panose="020F0502020204030204" pitchFamily="34" charset="0"/>
                <a:cs typeface="Calibri" panose="020F0502020204030204" pitchFamily="34" charset="0"/>
              </a:rPr>
              <a:t>not</a:t>
            </a:r>
            <a:r>
              <a:rPr lang="en-IN" altLang="en-US" sz="2000" dirty="0">
                <a:latin typeface="Calibri" panose="020F0502020204030204" pitchFamily="34" charset="0"/>
                <a:cs typeface="Calibri" panose="020F0502020204030204" pitchFamily="34" charset="0"/>
              </a:rPr>
              <a:t>, however, be </a:t>
            </a:r>
            <a:r>
              <a:rPr lang="en-IN" altLang="en-US" sz="2000" b="1" i="1" u="sng" dirty="0">
                <a:latin typeface="Calibri" panose="020F0502020204030204" pitchFamily="34" charset="0"/>
                <a:cs typeface="Calibri" panose="020F0502020204030204" pitchFamily="34" charset="0"/>
              </a:rPr>
              <a:t>permitted to handle </a:t>
            </a:r>
            <a:r>
              <a:rPr lang="en-IN" altLang="en-US" sz="2000" dirty="0">
                <a:latin typeface="Calibri" panose="020F0502020204030204" pitchFamily="34" charset="0"/>
                <a:cs typeface="Calibri" panose="020F0502020204030204" pitchFamily="34" charset="0"/>
              </a:rPr>
              <a:t>those papers.</a:t>
            </a:r>
          </a:p>
          <a:p>
            <a:pPr eaLnBrk="1" hangingPunct="1">
              <a:buClr>
                <a:srgbClr val="1F6B1F"/>
              </a:buClr>
              <a:buFont typeface="Wingdings" panose="05000000000000000000" pitchFamily="2" charset="2"/>
              <a:buChar char="ü"/>
              <a:defRPr/>
            </a:pPr>
            <a:endParaRPr lang="en-IN" altLang="en-US" sz="2000" dirty="0">
              <a:latin typeface="Calibri" panose="020F0502020204030204" pitchFamily="34" charset="0"/>
              <a:cs typeface="Calibri" panose="020F0502020204030204" pitchFamily="34" charset="0"/>
            </a:endParaRPr>
          </a:p>
          <a:p>
            <a:pPr eaLnBrk="1" hangingPunct="1">
              <a:buClr>
                <a:srgbClr val="1F6B1F"/>
              </a:buClr>
              <a:buFont typeface="Wingdings" panose="05000000000000000000" pitchFamily="2" charset="2"/>
              <a:buChar char="ü"/>
              <a:defRPr/>
            </a:pPr>
            <a:r>
              <a:rPr lang="en-US" altLang="en-US" sz="2000" dirty="0">
                <a:latin typeface="Calibri" panose="020F0502020204030204" pitchFamily="34" charset="0"/>
                <a:cs typeface="Calibri" panose="020F0502020204030204" pitchFamily="34" charset="0"/>
              </a:rPr>
              <a:t>All nomination papers should be </a:t>
            </a:r>
            <a:r>
              <a:rPr lang="en-US" altLang="en-US" sz="2000" b="1" i="1" u="sng" dirty="0">
                <a:latin typeface="Calibri" panose="020F0502020204030204" pitchFamily="34" charset="0"/>
                <a:cs typeface="Calibri" panose="020F0502020204030204" pitchFamily="34" charset="0"/>
              </a:rPr>
              <a:t>scrutinized one by one </a:t>
            </a:r>
            <a:r>
              <a:rPr lang="en-US" altLang="en-US" sz="2000" dirty="0">
                <a:latin typeface="Calibri" panose="020F0502020204030204" pitchFamily="34" charset="0"/>
                <a:cs typeface="Calibri" panose="020F0502020204030204" pitchFamily="34" charset="0"/>
              </a:rPr>
              <a:t>and </a:t>
            </a:r>
            <a:r>
              <a:rPr lang="en-US" altLang="en-US" sz="2000" b="1" i="1" u="sng" dirty="0">
                <a:latin typeface="Calibri" panose="020F0502020204030204" pitchFamily="34" charset="0"/>
                <a:cs typeface="Calibri" panose="020F0502020204030204" pitchFamily="34" charset="0"/>
              </a:rPr>
              <a:t>decision</a:t>
            </a:r>
            <a:r>
              <a:rPr lang="en-US" altLang="en-US" sz="2000" dirty="0">
                <a:latin typeface="Calibri" panose="020F0502020204030204" pitchFamily="34" charset="0"/>
                <a:cs typeface="Calibri" panose="020F0502020204030204" pitchFamily="34" charset="0"/>
              </a:rPr>
              <a:t> accepting or rejecting should be </a:t>
            </a:r>
            <a:r>
              <a:rPr lang="en-US" altLang="en-US" sz="2000" b="1" i="1" u="sng" dirty="0">
                <a:latin typeface="Calibri" panose="020F0502020204030204" pitchFamily="34" charset="0"/>
                <a:cs typeface="Calibri" panose="020F0502020204030204" pitchFamily="34" charset="0"/>
              </a:rPr>
              <a:t>recorded on each </a:t>
            </a:r>
            <a:r>
              <a:rPr lang="en-US" altLang="en-US" sz="2000" dirty="0">
                <a:latin typeface="Calibri" panose="020F0502020204030204" pitchFamily="34" charset="0"/>
                <a:cs typeface="Calibri" panose="020F0502020204030204" pitchFamily="34" charset="0"/>
              </a:rPr>
              <a:t>nomination paper </a:t>
            </a:r>
            <a:r>
              <a:rPr lang="en-US" altLang="en-US" sz="2000" b="1" i="1" u="sng" dirty="0">
                <a:latin typeface="Calibri" panose="020F0502020204030204" pitchFamily="34" charset="0"/>
                <a:cs typeface="Calibri" panose="020F0502020204030204" pitchFamily="34" charset="0"/>
              </a:rPr>
              <a:t>separately.</a:t>
            </a:r>
          </a:p>
          <a:p>
            <a:pPr marL="0" indent="0" eaLnBrk="1" hangingPunct="1">
              <a:buFont typeface="Arial" charset="0"/>
              <a:buNone/>
              <a:defRPr/>
            </a:pPr>
            <a:endParaRPr lang="en-US" altLang="en-US" dirty="0">
              <a:latin typeface="Calibri" pitchFamily="34" charset="0"/>
              <a:cs typeface="Calibri" pitchFamily="34" charset="0"/>
            </a:endParaRPr>
          </a:p>
        </p:txBody>
      </p:sp>
      <p:pic>
        <p:nvPicPr>
          <p:cNvPr id="9220" name="Picture 3" descr="E:\Mahima\logo\iiidem logo.jpg">
            <a:extLst>
              <a:ext uri="{FF2B5EF4-FFF2-40B4-BE49-F238E27FC236}">
                <a16:creationId xmlns:a16="http://schemas.microsoft.com/office/drawing/2014/main" id="{76BBA8CA-BB95-6639-2CC5-827BAC9EB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E:\Mahima\logo\ECI - Copy.jpg">
            <a:extLst>
              <a:ext uri="{FF2B5EF4-FFF2-40B4-BE49-F238E27FC236}">
                <a16:creationId xmlns:a16="http://schemas.microsoft.com/office/drawing/2014/main" id="{C9496AB0-8EE4-B4D5-D652-779DA1DBCB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Slide Number Placeholder 1">
            <a:extLst>
              <a:ext uri="{FF2B5EF4-FFF2-40B4-BE49-F238E27FC236}">
                <a16:creationId xmlns:a16="http://schemas.microsoft.com/office/drawing/2014/main" id="{70497941-1B03-6EF9-840C-1F3DBB0541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246BB2D-4FEB-3745-9C4C-3E0D8ABD100B}" type="slidenum">
              <a:rPr lang="en-US" altLang="en-US">
                <a:solidFill>
                  <a:srgbClr val="FFFFFF"/>
                </a:solidFill>
              </a:rPr>
              <a:pPr eaLnBrk="1" hangingPunct="1"/>
              <a:t>4</a:t>
            </a:fld>
            <a:endParaRPr lang="en-US" altLang="en-US">
              <a:solidFill>
                <a:srgbClr val="FFFFFF"/>
              </a:solidFill>
            </a:endParaRPr>
          </a:p>
        </p:txBody>
      </p:sp>
      <p:sp>
        <p:nvSpPr>
          <p:cNvPr id="7" name="Rectangle 6"/>
          <p:cNvSpPr/>
          <p:nvPr/>
        </p:nvSpPr>
        <p:spPr>
          <a:xfrm>
            <a:off x="8257179" y="4549973"/>
            <a:ext cx="745269" cy="307777"/>
          </a:xfrm>
          <a:prstGeom prst="rect">
            <a:avLst/>
          </a:prstGeom>
        </p:spPr>
        <p:txBody>
          <a:bodyPr wrap="none">
            <a:spAutoFit/>
          </a:bodyPr>
          <a:lstStyle/>
          <a:p>
            <a:r>
              <a:rPr lang="en-IN" altLang="en-US" sz="1400" dirty="0" err="1" smtClean="0">
                <a:latin typeface="Calibri" panose="020F0502020204030204" pitchFamily="34" charset="0"/>
                <a:cs typeface="Calibri" panose="020F0502020204030204" pitchFamily="34" charset="0"/>
              </a:rPr>
              <a:t>Contd</a:t>
            </a:r>
            <a:r>
              <a:rPr lang="en-IN" altLang="en-US" sz="1400" dirty="0" smtClean="0">
                <a:latin typeface="Calibri" panose="020F0502020204030204" pitchFamily="34" charset="0"/>
                <a:cs typeface="Calibri" panose="020F0502020204030204" pitchFamily="34" charset="0"/>
              </a:rPr>
              <a:t>…</a:t>
            </a:r>
            <a:endParaRPr lang="en-IN" sz="1400"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619125F-49F6-923B-C7FE-1D0F44A35B65}"/>
              </a:ext>
            </a:extLst>
          </p:cNvPr>
          <p:cNvSpPr>
            <a:spLocks noGrp="1"/>
          </p:cNvSpPr>
          <p:nvPr>
            <p:ph type="title"/>
          </p:nvPr>
        </p:nvSpPr>
        <p:spPr/>
        <p:txBody>
          <a:bodyPr>
            <a:noAutofit/>
          </a:bodyPr>
          <a:lstStyle/>
          <a:p>
            <a:pPr algn="ctr" eaLnBrk="1" fontAlgn="auto" hangingPunct="1">
              <a:spcAft>
                <a:spcPts val="0"/>
              </a:spcAft>
              <a:defRPr/>
            </a:pPr>
            <a:r>
              <a:rPr lang="en-US" altLang="en-US" sz="2900" dirty="0" smtClean="0"/>
              <a:t>Scrutiny - Contd</a:t>
            </a:r>
            <a:r>
              <a:rPr lang="en-US" altLang="en-US" sz="2900" dirty="0"/>
              <a:t>.</a:t>
            </a:r>
          </a:p>
        </p:txBody>
      </p:sp>
      <p:sp>
        <p:nvSpPr>
          <p:cNvPr id="3" name="Content Placeholder 2">
            <a:extLst>
              <a:ext uri="{FF2B5EF4-FFF2-40B4-BE49-F238E27FC236}">
                <a16:creationId xmlns:a16="http://schemas.microsoft.com/office/drawing/2014/main" id="{6C08BC64-394D-BF07-B486-5D630056CEF6}"/>
              </a:ext>
            </a:extLst>
          </p:cNvPr>
          <p:cNvSpPr>
            <a:spLocks noGrp="1"/>
          </p:cNvSpPr>
          <p:nvPr>
            <p:ph idx="1"/>
          </p:nvPr>
        </p:nvSpPr>
        <p:spPr/>
        <p:txBody>
          <a:bodyPr/>
          <a:lstStyle/>
          <a:p>
            <a:pPr eaLnBrk="1" hangingPunct="1">
              <a:buClr>
                <a:srgbClr val="1F6B1F"/>
              </a:buClr>
              <a:buFont typeface="Wingdings" panose="05000000000000000000" pitchFamily="2" charset="2"/>
              <a:buChar char="ü"/>
              <a:defRPr/>
            </a:pPr>
            <a:r>
              <a:rPr lang="en-US" altLang="en-US" sz="2000" dirty="0">
                <a:latin typeface="Calibri" panose="020F0502020204030204" pitchFamily="34" charset="0"/>
                <a:cs typeface="Calibri" panose="020F0502020204030204" pitchFamily="34" charset="0"/>
              </a:rPr>
              <a:t>Even if one of the nomination papers of a candidate is accepted, his </a:t>
            </a:r>
            <a:r>
              <a:rPr lang="en-US" altLang="en-US" sz="2000" b="1" i="1" u="sng" dirty="0">
                <a:latin typeface="Calibri" panose="020F0502020204030204" pitchFamily="34" charset="0"/>
                <a:cs typeface="Calibri" panose="020F0502020204030204" pitchFamily="34" charset="0"/>
              </a:rPr>
              <a:t>remaining nomination papers</a:t>
            </a:r>
            <a:r>
              <a:rPr lang="en-US" altLang="en-US" sz="2000" dirty="0">
                <a:latin typeface="Calibri" panose="020F0502020204030204" pitchFamily="34" charset="0"/>
                <a:cs typeface="Calibri" panose="020F0502020204030204" pitchFamily="34" charset="0"/>
              </a:rPr>
              <a:t> must also be scrutinized individually</a:t>
            </a:r>
            <a:r>
              <a:rPr lang="en-US" altLang="en-US" sz="2000" dirty="0" smtClean="0">
                <a:latin typeface="Calibri" panose="020F0502020204030204" pitchFamily="34" charset="0"/>
                <a:cs typeface="Calibri" panose="020F0502020204030204" pitchFamily="34" charset="0"/>
              </a:rPr>
              <a:t>. </a:t>
            </a:r>
            <a:endParaRPr lang="en-US" altLang="en-US" sz="2000" dirty="0">
              <a:latin typeface="Calibri" panose="020F0502020204030204" pitchFamily="34" charset="0"/>
              <a:cs typeface="Calibri" panose="020F0502020204030204" pitchFamily="34" charset="0"/>
            </a:endParaRPr>
          </a:p>
          <a:p>
            <a:pPr eaLnBrk="1" hangingPunct="1">
              <a:buClr>
                <a:srgbClr val="1F6B1F"/>
              </a:buClr>
              <a:buFont typeface="Wingdings" panose="05000000000000000000" pitchFamily="2" charset="2"/>
              <a:buChar char="ü"/>
              <a:defRPr/>
            </a:pPr>
            <a:endParaRPr lang="en-US" altLang="en-US" sz="2000" dirty="0">
              <a:latin typeface="Calibri" panose="020F0502020204030204" pitchFamily="34" charset="0"/>
              <a:cs typeface="Calibri" panose="020F0502020204030204" pitchFamily="34" charset="0"/>
            </a:endParaRPr>
          </a:p>
          <a:p>
            <a:pPr eaLnBrk="1" hangingPunct="1">
              <a:buClr>
                <a:srgbClr val="1F6B1F"/>
              </a:buClr>
              <a:buFont typeface="Wingdings" panose="05000000000000000000" pitchFamily="2" charset="2"/>
              <a:buChar char="ü"/>
              <a:defRPr/>
            </a:pPr>
            <a:r>
              <a:rPr lang="en-US" altLang="en-US" sz="2000" dirty="0">
                <a:latin typeface="Calibri" panose="020F0502020204030204" pitchFamily="34" charset="0"/>
                <a:cs typeface="Calibri" panose="020F0502020204030204" pitchFamily="34" charset="0"/>
              </a:rPr>
              <a:t>Where </a:t>
            </a:r>
            <a:r>
              <a:rPr lang="en-US" altLang="en-US" sz="2000" b="1" i="1" u="sng" dirty="0">
                <a:latin typeface="Calibri" panose="020F0502020204030204" pitchFamily="34" charset="0"/>
                <a:cs typeface="Calibri" panose="020F0502020204030204" pitchFamily="34" charset="0"/>
              </a:rPr>
              <a:t>any objection is made </a:t>
            </a:r>
            <a:r>
              <a:rPr lang="en-US" altLang="en-US" sz="2000" dirty="0">
                <a:latin typeface="Calibri" panose="020F0502020204030204" pitchFamily="34" charset="0"/>
                <a:cs typeface="Calibri" panose="020F0502020204030204" pitchFamily="34" charset="0"/>
              </a:rPr>
              <a:t>against any nomination paper, RO must record his decision giving reasons for accepting or rejecting the objection.</a:t>
            </a:r>
          </a:p>
          <a:p>
            <a:pPr eaLnBrk="1" hangingPunct="1">
              <a:buClr>
                <a:srgbClr val="1F6B1F"/>
              </a:buClr>
              <a:buFont typeface="Wingdings" panose="05000000000000000000" pitchFamily="2" charset="2"/>
              <a:buChar char="ü"/>
              <a:defRPr/>
            </a:pPr>
            <a:endParaRPr lang="en-US" altLang="en-US" sz="2000" dirty="0">
              <a:latin typeface="Calibri" panose="020F0502020204030204" pitchFamily="34" charset="0"/>
              <a:cs typeface="Calibri" panose="020F0502020204030204" pitchFamily="34" charset="0"/>
            </a:endParaRPr>
          </a:p>
          <a:p>
            <a:pPr eaLnBrk="1" hangingPunct="1">
              <a:buClr>
                <a:srgbClr val="1F6B1F"/>
              </a:buClr>
              <a:buFont typeface="Wingdings" panose="05000000000000000000" pitchFamily="2" charset="2"/>
              <a:buChar char="ü"/>
              <a:defRPr/>
            </a:pPr>
            <a:r>
              <a:rPr lang="en-US" altLang="en-US" sz="2000" dirty="0">
                <a:latin typeface="Calibri" panose="020F0502020204030204" pitchFamily="34" charset="0"/>
                <a:cs typeface="Calibri" panose="020F0502020204030204" pitchFamily="34" charset="0"/>
              </a:rPr>
              <a:t>RO can raise objection to any nomination </a:t>
            </a:r>
            <a:r>
              <a:rPr lang="en-US" altLang="en-US" sz="2000" b="1" i="1" u="sng" dirty="0">
                <a:latin typeface="Calibri" panose="020F0502020204030204" pitchFamily="34" charset="0"/>
                <a:cs typeface="Calibri" panose="020F0502020204030204" pitchFamily="34" charset="0"/>
              </a:rPr>
              <a:t>suo </a:t>
            </a:r>
            <a:r>
              <a:rPr lang="en-US" altLang="en-US" sz="2000" b="1" i="1" u="sng" dirty="0" err="1">
                <a:latin typeface="Calibri" panose="020F0502020204030204" pitchFamily="34" charset="0"/>
                <a:cs typeface="Calibri" panose="020F0502020204030204" pitchFamily="34" charset="0"/>
              </a:rPr>
              <a:t>motu</a:t>
            </a:r>
            <a:r>
              <a:rPr lang="en-US" altLang="en-US" sz="2000" b="1" i="1" u="sng"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rPr>
              <a:t>also.</a:t>
            </a:r>
          </a:p>
          <a:p>
            <a:pPr marL="0" indent="0" eaLnBrk="1" hangingPunct="1">
              <a:buFont typeface="Arial" charset="0"/>
              <a:buNone/>
              <a:defRPr/>
            </a:pPr>
            <a:endParaRPr lang="en-US" altLang="en-US" dirty="0">
              <a:latin typeface="Calibri" pitchFamily="34" charset="0"/>
              <a:cs typeface="Calibri" pitchFamily="34" charset="0"/>
            </a:endParaRPr>
          </a:p>
        </p:txBody>
      </p:sp>
      <p:pic>
        <p:nvPicPr>
          <p:cNvPr id="10244" name="Picture 3" descr="E:\Mahima\logo\iiidem logo.jpg">
            <a:extLst>
              <a:ext uri="{FF2B5EF4-FFF2-40B4-BE49-F238E27FC236}">
                <a16:creationId xmlns:a16="http://schemas.microsoft.com/office/drawing/2014/main" id="{46199793-CA68-83A0-6E82-39EEFD6DD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E:\Mahima\logo\ECI - Copy.jpg">
            <a:extLst>
              <a:ext uri="{FF2B5EF4-FFF2-40B4-BE49-F238E27FC236}">
                <a16:creationId xmlns:a16="http://schemas.microsoft.com/office/drawing/2014/main" id="{8B4B723B-8F32-A11C-89F2-40E9DCA883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Slide Number Placeholder 1">
            <a:extLst>
              <a:ext uri="{FF2B5EF4-FFF2-40B4-BE49-F238E27FC236}">
                <a16:creationId xmlns:a16="http://schemas.microsoft.com/office/drawing/2014/main" id="{5AAE4BE3-0E1D-9E84-2FAE-FA0FD994ED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39316CB-00AC-7540-BE1E-1ED343DF99DB}" type="slidenum">
              <a:rPr lang="en-US" altLang="en-US">
                <a:solidFill>
                  <a:srgbClr val="FFFFFF"/>
                </a:solidFill>
              </a:rPr>
              <a:pPr eaLnBrk="1" hangingPunct="1"/>
              <a:t>5</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D009A8C2-83FA-46F9-F6EB-E9BB28D0DC1C}"/>
              </a:ext>
            </a:extLst>
          </p:cNvPr>
          <p:cNvSpPr>
            <a:spLocks noGrp="1"/>
          </p:cNvSpPr>
          <p:nvPr>
            <p:ph type="title"/>
          </p:nvPr>
        </p:nvSpPr>
        <p:spPr>
          <a:xfrm>
            <a:off x="457200" y="265556"/>
            <a:ext cx="8229600" cy="742950"/>
          </a:xfrm>
        </p:spPr>
        <p:txBody>
          <a:bodyPr>
            <a:noAutofit/>
          </a:bodyPr>
          <a:lstStyle/>
          <a:p>
            <a:pPr algn="ctr" eaLnBrk="1" fontAlgn="auto" hangingPunct="1">
              <a:spcAft>
                <a:spcPts val="0"/>
              </a:spcAft>
              <a:defRPr/>
            </a:pPr>
            <a:r>
              <a:rPr lang="en-IN" altLang="en-US" sz="2900" dirty="0"/>
              <a:t>Persons Who Can Be Present At Scrutiny Of </a:t>
            </a:r>
            <a:r>
              <a:rPr lang="en-IN" altLang="en-US" sz="2900" dirty="0" smtClean="0"/>
              <a:t>Nominations – </a:t>
            </a:r>
            <a:r>
              <a:rPr lang="en-IN" altLang="en-US" sz="2900" dirty="0" smtClean="0">
                <a:solidFill>
                  <a:srgbClr val="FF0000"/>
                </a:solidFill>
              </a:rPr>
              <a:t>S 36, RPA 1951</a:t>
            </a:r>
            <a:endParaRPr lang="en-US" altLang="en-US" sz="2900" dirty="0">
              <a:solidFill>
                <a:srgbClr val="FF0000"/>
              </a:solidFill>
            </a:endParaRPr>
          </a:p>
        </p:txBody>
      </p:sp>
      <p:pic>
        <p:nvPicPr>
          <p:cNvPr id="11267" name="Picture 3" descr="E:\Mahima\logo\iiidem logo.jpg">
            <a:extLst>
              <a:ext uri="{FF2B5EF4-FFF2-40B4-BE49-F238E27FC236}">
                <a16:creationId xmlns:a16="http://schemas.microsoft.com/office/drawing/2014/main" id="{0EB2EF8F-A314-73B2-F702-88B2481C1B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E:\Mahima\logo\ECI - Copy.jpg">
            <a:extLst>
              <a:ext uri="{FF2B5EF4-FFF2-40B4-BE49-F238E27FC236}">
                <a16:creationId xmlns:a16="http://schemas.microsoft.com/office/drawing/2014/main" id="{31794A87-12BC-32C1-C703-4E954C0AD1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a:extLst>
              <a:ext uri="{FF2B5EF4-FFF2-40B4-BE49-F238E27FC236}">
                <a16:creationId xmlns:a16="http://schemas.microsoft.com/office/drawing/2014/main" id="{E7CC72D6-965E-717F-9C21-1AC157F0326B}"/>
              </a:ext>
            </a:extLst>
          </p:cNvPr>
          <p:cNvSpPr txBox="1"/>
          <p:nvPr/>
        </p:nvSpPr>
        <p:spPr>
          <a:xfrm>
            <a:off x="207040" y="3660775"/>
            <a:ext cx="8839200" cy="10858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a:lnSpc>
                <a:spcPct val="115000"/>
              </a:lnSpc>
              <a:spcBef>
                <a:spcPts val="0"/>
              </a:spcBef>
              <a:spcAft>
                <a:spcPts val="0"/>
              </a:spcAft>
              <a:defRPr/>
            </a:pPr>
            <a:r>
              <a:rPr lang="en-US" b="1" dirty="0" smtClean="0">
                <a:solidFill>
                  <a:srgbClr val="FF33CC"/>
                </a:solidFill>
                <a:latin typeface="Calibri" panose="020F0502020204030204" pitchFamily="34" charset="0"/>
                <a:ea typeface="Arial"/>
                <a:cs typeface="Calibri" panose="020F0502020204030204" pitchFamily="34" charset="0"/>
              </a:rPr>
              <a:t>NB 1: Presence </a:t>
            </a:r>
            <a:r>
              <a:rPr lang="en-US" b="1" dirty="0">
                <a:solidFill>
                  <a:srgbClr val="FF33CC"/>
                </a:solidFill>
                <a:latin typeface="Calibri" panose="020F0502020204030204" pitchFamily="34" charset="0"/>
                <a:ea typeface="Arial"/>
                <a:cs typeface="Calibri" panose="020F0502020204030204" pitchFamily="34" charset="0"/>
              </a:rPr>
              <a:t>of a candidate or his representative not mandatory at the time of </a:t>
            </a:r>
            <a:r>
              <a:rPr lang="en-US" b="1" dirty="0" smtClean="0">
                <a:solidFill>
                  <a:srgbClr val="FF33CC"/>
                </a:solidFill>
                <a:latin typeface="Calibri" panose="020F0502020204030204" pitchFamily="34" charset="0"/>
                <a:ea typeface="Arial"/>
                <a:cs typeface="Calibri" panose="020F0502020204030204" pitchFamily="34" charset="0"/>
              </a:rPr>
              <a:t>scrutiny.</a:t>
            </a:r>
          </a:p>
          <a:p>
            <a:pPr>
              <a:lnSpc>
                <a:spcPct val="115000"/>
              </a:lnSpc>
              <a:spcBef>
                <a:spcPts val="0"/>
              </a:spcBef>
              <a:spcAft>
                <a:spcPts val="0"/>
              </a:spcAft>
              <a:defRPr/>
            </a:pPr>
            <a:r>
              <a:rPr lang="en-US" b="1" dirty="0" smtClean="0">
                <a:solidFill>
                  <a:srgbClr val="FF33CC"/>
                </a:solidFill>
                <a:latin typeface="Calibri" panose="020F0502020204030204" pitchFamily="34" charset="0"/>
                <a:ea typeface="Arial"/>
                <a:cs typeface="Calibri" panose="020F0502020204030204" pitchFamily="34" charset="0"/>
              </a:rPr>
              <a:t>NB 2: Even </a:t>
            </a:r>
            <a:r>
              <a:rPr lang="en-US" b="1" dirty="0">
                <a:solidFill>
                  <a:srgbClr val="FF33CC"/>
                </a:solidFill>
                <a:latin typeface="Calibri" panose="020F0502020204030204" pitchFamily="34" charset="0"/>
                <a:ea typeface="Arial"/>
                <a:cs typeface="Calibri" panose="020F0502020204030204" pitchFamily="34" charset="0"/>
              </a:rPr>
              <a:t>if none is present on behalf of a candidate, the nomination paper shall be scrutinized on merits and appropriate decision shall be taken.</a:t>
            </a:r>
            <a:endParaRPr lang="en-IN" dirty="0">
              <a:solidFill>
                <a:srgbClr val="FF33CC"/>
              </a:solidFill>
              <a:latin typeface="Calibri" panose="020F0502020204030204" pitchFamily="34" charset="0"/>
              <a:ea typeface="Arial"/>
              <a:cs typeface="Calibri" panose="020F0502020204030204" pitchFamily="34" charset="0"/>
            </a:endParaRPr>
          </a:p>
        </p:txBody>
      </p:sp>
      <p:grpSp>
        <p:nvGrpSpPr>
          <p:cNvPr id="2" name="Group 7">
            <a:extLst>
              <a:ext uri="{FF2B5EF4-FFF2-40B4-BE49-F238E27FC236}">
                <a16:creationId xmlns:a16="http://schemas.microsoft.com/office/drawing/2014/main" id="{A1BC9EC5-87AB-67C6-DE6C-4672D969FE72}"/>
              </a:ext>
            </a:extLst>
          </p:cNvPr>
          <p:cNvGrpSpPr>
            <a:grpSpLocks/>
          </p:cNvGrpSpPr>
          <p:nvPr/>
        </p:nvGrpSpPr>
        <p:grpSpPr bwMode="auto">
          <a:xfrm>
            <a:off x="215900" y="1201738"/>
            <a:ext cx="4356100" cy="1054100"/>
            <a:chOff x="130479" y="952"/>
            <a:chExt cx="3409962" cy="1405889"/>
          </a:xfrm>
          <a:noFill/>
        </p:grpSpPr>
        <p:sp>
          <p:nvSpPr>
            <p:cNvPr id="18" name="Rectangle 17">
              <a:extLst>
                <a:ext uri="{FF2B5EF4-FFF2-40B4-BE49-F238E27FC236}">
                  <a16:creationId xmlns:a16="http://schemas.microsoft.com/office/drawing/2014/main" id="{DAEF8FF1-DB62-B347-5F47-A413FFF40605}"/>
                </a:ext>
              </a:extLst>
            </p:cNvPr>
            <p:cNvSpPr/>
            <p:nvPr/>
          </p:nvSpPr>
          <p:spPr>
            <a:xfrm>
              <a:off x="130479" y="952"/>
              <a:ext cx="3409962" cy="1405889"/>
            </a:xfrm>
            <a:prstGeom prst="rect">
              <a:avLst/>
            </a:prstGeom>
            <a:grpFill/>
            <a:ln>
              <a:solidFill>
                <a:schemeClr val="tx1"/>
              </a:solid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9" name="Rectangle 18">
              <a:extLst>
                <a:ext uri="{FF2B5EF4-FFF2-40B4-BE49-F238E27FC236}">
                  <a16:creationId xmlns:a16="http://schemas.microsoft.com/office/drawing/2014/main" id="{5A6C85B2-4DB6-7EC4-742F-A7850C8AE8A3}"/>
                </a:ext>
              </a:extLst>
            </p:cNvPr>
            <p:cNvSpPr/>
            <p:nvPr/>
          </p:nvSpPr>
          <p:spPr>
            <a:xfrm>
              <a:off x="130479" y="952"/>
              <a:ext cx="3409962" cy="1405889"/>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lIns="83820" tIns="83820" rIns="83820" bIns="83820" spcCol="1270" anchor="ctr"/>
            <a:lstStyle/>
            <a:p>
              <a:pPr algn="ctr" defTabSz="977900">
                <a:lnSpc>
                  <a:spcPct val="90000"/>
                </a:lnSpc>
                <a:spcAft>
                  <a:spcPct val="35000"/>
                </a:spcAft>
                <a:defRPr/>
              </a:pPr>
              <a:r>
                <a:rPr lang="en-US" altLang="en-US" sz="2200" dirty="0">
                  <a:solidFill>
                    <a:schemeClr val="tx1"/>
                  </a:solidFill>
                </a:rPr>
                <a:t>Candidate himself.</a:t>
              </a:r>
              <a:endParaRPr lang="en-IN" sz="2200" dirty="0">
                <a:solidFill>
                  <a:schemeClr val="tx1"/>
                </a:solidFill>
              </a:endParaRPr>
            </a:p>
          </p:txBody>
        </p:sp>
      </p:grpSp>
      <p:grpSp>
        <p:nvGrpSpPr>
          <p:cNvPr id="3" name="Group 8">
            <a:extLst>
              <a:ext uri="{FF2B5EF4-FFF2-40B4-BE49-F238E27FC236}">
                <a16:creationId xmlns:a16="http://schemas.microsoft.com/office/drawing/2014/main" id="{8DED7CF3-294D-4323-637B-5B9D4641814A}"/>
              </a:ext>
            </a:extLst>
          </p:cNvPr>
          <p:cNvGrpSpPr>
            <a:grpSpLocks/>
          </p:cNvGrpSpPr>
          <p:nvPr/>
        </p:nvGrpSpPr>
        <p:grpSpPr bwMode="auto">
          <a:xfrm>
            <a:off x="4635500" y="1201738"/>
            <a:ext cx="4356100" cy="1054100"/>
            <a:chOff x="3774756" y="952"/>
            <a:chExt cx="3409962" cy="1405889"/>
          </a:xfrm>
          <a:noFill/>
        </p:grpSpPr>
        <p:sp>
          <p:nvSpPr>
            <p:cNvPr id="16" name="Rectangle 15">
              <a:extLst>
                <a:ext uri="{FF2B5EF4-FFF2-40B4-BE49-F238E27FC236}">
                  <a16:creationId xmlns:a16="http://schemas.microsoft.com/office/drawing/2014/main" id="{B81CE98E-49A5-3993-D17A-AE0A79709F75}"/>
                </a:ext>
              </a:extLst>
            </p:cNvPr>
            <p:cNvSpPr/>
            <p:nvPr/>
          </p:nvSpPr>
          <p:spPr>
            <a:xfrm>
              <a:off x="3774756" y="952"/>
              <a:ext cx="3409962" cy="1405889"/>
            </a:xfrm>
            <a:prstGeom prst="rect">
              <a:avLst/>
            </a:prstGeom>
            <a:grpFill/>
            <a:ln>
              <a:solidFill>
                <a:schemeClr val="tx1"/>
              </a:solidFill>
            </a:ln>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7" name="Rectangle 16">
              <a:extLst>
                <a:ext uri="{FF2B5EF4-FFF2-40B4-BE49-F238E27FC236}">
                  <a16:creationId xmlns:a16="http://schemas.microsoft.com/office/drawing/2014/main" id="{EBD9C12D-BCA6-19AB-DC32-8F7094AC9A63}"/>
                </a:ext>
              </a:extLst>
            </p:cNvPr>
            <p:cNvSpPr/>
            <p:nvPr/>
          </p:nvSpPr>
          <p:spPr>
            <a:xfrm>
              <a:off x="3774756" y="952"/>
              <a:ext cx="3409962" cy="1405889"/>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lIns="83820" tIns="83820" rIns="83820" bIns="83820" spcCol="1270" anchor="ctr"/>
            <a:lstStyle/>
            <a:p>
              <a:pPr algn="ctr" defTabSz="977900">
                <a:lnSpc>
                  <a:spcPct val="90000"/>
                </a:lnSpc>
                <a:spcAft>
                  <a:spcPct val="35000"/>
                </a:spcAft>
                <a:defRPr/>
              </a:pPr>
              <a:r>
                <a:rPr lang="en-US" altLang="en-US" sz="2200" dirty="0">
                  <a:solidFill>
                    <a:schemeClr val="tx1"/>
                  </a:solidFill>
                </a:rPr>
                <a:t>His election agent.</a:t>
              </a:r>
            </a:p>
          </p:txBody>
        </p:sp>
      </p:grpSp>
      <p:grpSp>
        <p:nvGrpSpPr>
          <p:cNvPr id="4" name="Group 9">
            <a:extLst>
              <a:ext uri="{FF2B5EF4-FFF2-40B4-BE49-F238E27FC236}">
                <a16:creationId xmlns:a16="http://schemas.microsoft.com/office/drawing/2014/main" id="{914388BC-BA95-D92E-AFC2-3359DFC65F9B}"/>
              </a:ext>
            </a:extLst>
          </p:cNvPr>
          <p:cNvGrpSpPr>
            <a:grpSpLocks/>
          </p:cNvGrpSpPr>
          <p:nvPr/>
        </p:nvGrpSpPr>
        <p:grpSpPr bwMode="auto">
          <a:xfrm>
            <a:off x="215900" y="2430463"/>
            <a:ext cx="4356100" cy="1055687"/>
            <a:chOff x="130479" y="1641157"/>
            <a:chExt cx="3409962" cy="1405889"/>
          </a:xfrm>
          <a:noFill/>
        </p:grpSpPr>
        <p:sp>
          <p:nvSpPr>
            <p:cNvPr id="14" name="Rectangle 13">
              <a:extLst>
                <a:ext uri="{FF2B5EF4-FFF2-40B4-BE49-F238E27FC236}">
                  <a16:creationId xmlns:a16="http://schemas.microsoft.com/office/drawing/2014/main" id="{B07501F6-8BF4-A8DE-ACD2-6AAECE08B46A}"/>
                </a:ext>
              </a:extLst>
            </p:cNvPr>
            <p:cNvSpPr/>
            <p:nvPr/>
          </p:nvSpPr>
          <p:spPr>
            <a:xfrm>
              <a:off x="130479" y="1641157"/>
              <a:ext cx="3409962" cy="1405889"/>
            </a:xfrm>
            <a:prstGeom prst="rect">
              <a:avLst/>
            </a:prstGeom>
            <a:grpFill/>
            <a:ln>
              <a:solidFill>
                <a:schemeClr val="tx1"/>
              </a:solidFill>
            </a:ln>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5" name="Rectangle 14">
              <a:extLst>
                <a:ext uri="{FF2B5EF4-FFF2-40B4-BE49-F238E27FC236}">
                  <a16:creationId xmlns:a16="http://schemas.microsoft.com/office/drawing/2014/main" id="{0AB515A3-86B3-F14D-B04F-7318CF59C535}"/>
                </a:ext>
              </a:extLst>
            </p:cNvPr>
            <p:cNvSpPr/>
            <p:nvPr/>
          </p:nvSpPr>
          <p:spPr>
            <a:xfrm>
              <a:off x="130479" y="1641157"/>
              <a:ext cx="3409962" cy="1405889"/>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lIns="83820" tIns="83820" rIns="83820" bIns="83820" spcCol="1270" anchor="ctr"/>
            <a:lstStyle/>
            <a:p>
              <a:pPr algn="ctr" defTabSz="977900">
                <a:lnSpc>
                  <a:spcPct val="90000"/>
                </a:lnSpc>
                <a:spcAft>
                  <a:spcPct val="35000"/>
                </a:spcAft>
                <a:defRPr/>
              </a:pPr>
              <a:r>
                <a:rPr lang="en-US" altLang="en-US" sz="2200" dirty="0">
                  <a:solidFill>
                    <a:schemeClr val="tx1"/>
                  </a:solidFill>
                </a:rPr>
                <a:t>One of his proposers</a:t>
              </a:r>
            </a:p>
          </p:txBody>
        </p:sp>
      </p:grpSp>
      <p:grpSp>
        <p:nvGrpSpPr>
          <p:cNvPr id="5" name="Group 10">
            <a:extLst>
              <a:ext uri="{FF2B5EF4-FFF2-40B4-BE49-F238E27FC236}">
                <a16:creationId xmlns:a16="http://schemas.microsoft.com/office/drawing/2014/main" id="{D00B17F7-5E10-D5E4-674E-323F60797B21}"/>
              </a:ext>
            </a:extLst>
          </p:cNvPr>
          <p:cNvGrpSpPr>
            <a:grpSpLocks/>
          </p:cNvGrpSpPr>
          <p:nvPr/>
        </p:nvGrpSpPr>
        <p:grpSpPr bwMode="auto">
          <a:xfrm>
            <a:off x="4635500" y="2430463"/>
            <a:ext cx="4356100" cy="1055687"/>
            <a:chOff x="3774756" y="1641157"/>
            <a:chExt cx="3409962" cy="1405889"/>
          </a:xfrm>
          <a:noFill/>
        </p:grpSpPr>
        <p:sp>
          <p:nvSpPr>
            <p:cNvPr id="12" name="Rectangle 11">
              <a:extLst>
                <a:ext uri="{FF2B5EF4-FFF2-40B4-BE49-F238E27FC236}">
                  <a16:creationId xmlns:a16="http://schemas.microsoft.com/office/drawing/2014/main" id="{8F52B898-74C0-964F-5CF3-AB1DDCBD5F75}"/>
                </a:ext>
              </a:extLst>
            </p:cNvPr>
            <p:cNvSpPr/>
            <p:nvPr/>
          </p:nvSpPr>
          <p:spPr>
            <a:xfrm>
              <a:off x="3774756" y="1641157"/>
              <a:ext cx="3409962" cy="1405889"/>
            </a:xfrm>
            <a:prstGeom prst="rect">
              <a:avLst/>
            </a:prstGeom>
            <a:grpFill/>
            <a:ln>
              <a:solidFill>
                <a:schemeClr val="tx1"/>
              </a:solid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3" name="Rectangle 12">
              <a:extLst>
                <a:ext uri="{FF2B5EF4-FFF2-40B4-BE49-F238E27FC236}">
                  <a16:creationId xmlns:a16="http://schemas.microsoft.com/office/drawing/2014/main" id="{BCB5923E-5842-DC92-FDFD-0A6756F39C47}"/>
                </a:ext>
              </a:extLst>
            </p:cNvPr>
            <p:cNvSpPr/>
            <p:nvPr/>
          </p:nvSpPr>
          <p:spPr>
            <a:xfrm>
              <a:off x="3774756" y="1641157"/>
              <a:ext cx="3409962" cy="1405889"/>
            </a:xfrm>
            <a:prstGeom prst="rect">
              <a:avLst/>
            </a:prstGeom>
            <a:grpFill/>
            <a:ln>
              <a:solidFill>
                <a:schemeClr val="tx1"/>
              </a:solidFill>
            </a:ln>
          </p:spPr>
          <p:style>
            <a:lnRef idx="0">
              <a:scrgbClr r="0" g="0" b="0"/>
            </a:lnRef>
            <a:fillRef idx="0">
              <a:scrgbClr r="0" g="0" b="0"/>
            </a:fillRef>
            <a:effectRef idx="0">
              <a:scrgbClr r="0" g="0" b="0"/>
            </a:effectRef>
            <a:fontRef idx="minor">
              <a:schemeClr val="lt1"/>
            </a:fontRef>
          </p:style>
          <p:txBody>
            <a:bodyPr lIns="83820" tIns="83820" rIns="83820" bIns="83820" spcCol="1270" anchor="ctr"/>
            <a:lstStyle/>
            <a:p>
              <a:pPr algn="ctr" defTabSz="977900">
                <a:lnSpc>
                  <a:spcPct val="90000"/>
                </a:lnSpc>
                <a:spcAft>
                  <a:spcPct val="35000"/>
                </a:spcAft>
                <a:defRPr/>
              </a:pPr>
              <a:r>
                <a:rPr lang="en-US" altLang="en-US" sz="2200" dirty="0">
                  <a:solidFill>
                    <a:schemeClr val="tx1"/>
                  </a:solidFill>
                </a:rPr>
                <a:t>One other person authorized by the candidate..</a:t>
              </a:r>
            </a:p>
          </p:txBody>
        </p:sp>
      </p:grpSp>
      <p:sp>
        <p:nvSpPr>
          <p:cNvPr id="11274" name="Slide Number Placeholder 1">
            <a:extLst>
              <a:ext uri="{FF2B5EF4-FFF2-40B4-BE49-F238E27FC236}">
                <a16:creationId xmlns:a16="http://schemas.microsoft.com/office/drawing/2014/main" id="{EF25631E-D82B-DAE3-1E7D-925AEDD749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749D57E-2108-D840-9EAC-817CCECA8287}" type="slidenum">
              <a:rPr lang="en-US" altLang="en-US">
                <a:solidFill>
                  <a:srgbClr val="FFFFFF"/>
                </a:solidFill>
              </a:rPr>
              <a:pPr eaLnBrk="1" hangingPunct="1"/>
              <a:t>6</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3933E00-F297-C918-5C19-CBE2F06C74C6}"/>
              </a:ext>
            </a:extLst>
          </p:cNvPr>
          <p:cNvSpPr>
            <a:spLocks noGrp="1"/>
          </p:cNvSpPr>
          <p:nvPr>
            <p:ph type="title"/>
          </p:nvPr>
        </p:nvSpPr>
        <p:spPr/>
        <p:txBody>
          <a:bodyPr>
            <a:noAutofit/>
          </a:bodyPr>
          <a:lstStyle/>
          <a:p>
            <a:pPr algn="ctr" eaLnBrk="1" fontAlgn="auto" hangingPunct="1">
              <a:spcAft>
                <a:spcPts val="0"/>
              </a:spcAft>
              <a:defRPr/>
            </a:pPr>
            <a:r>
              <a:rPr lang="en-US" altLang="en-US" sz="2900" dirty="0"/>
              <a:t>Scrutiny: How to </a:t>
            </a:r>
            <a:r>
              <a:rPr lang="en-US" altLang="en-US" sz="2900" dirty="0" smtClean="0"/>
              <a:t>Conduct – checklist – 7 items </a:t>
            </a:r>
            <a:endParaRPr lang="en-US" altLang="en-US" sz="2900" dirty="0"/>
          </a:p>
        </p:txBody>
      </p:sp>
      <p:sp>
        <p:nvSpPr>
          <p:cNvPr id="3" name="Content Placeholder 2">
            <a:extLst>
              <a:ext uri="{FF2B5EF4-FFF2-40B4-BE49-F238E27FC236}">
                <a16:creationId xmlns:a16="http://schemas.microsoft.com/office/drawing/2014/main" id="{04B8C7F1-6A27-4269-6681-0CB92288C969}"/>
              </a:ext>
            </a:extLst>
          </p:cNvPr>
          <p:cNvSpPr>
            <a:spLocks noGrp="1"/>
          </p:cNvSpPr>
          <p:nvPr>
            <p:ph idx="1"/>
          </p:nvPr>
        </p:nvSpPr>
        <p:spPr>
          <a:xfrm>
            <a:off x="96837" y="1200150"/>
            <a:ext cx="8950326" cy="3657600"/>
          </a:xfrm>
        </p:spPr>
        <p:txBody>
          <a:bodyPr/>
          <a:lstStyle/>
          <a:p>
            <a:pPr marL="457200" indent="-457200">
              <a:lnSpc>
                <a:spcPct val="150000"/>
              </a:lnSpc>
              <a:buClr>
                <a:srgbClr val="1F6B1F"/>
              </a:buClr>
              <a:buFont typeface="+mj-lt"/>
              <a:buAutoNum type="arabicPeriod"/>
              <a:defRPr/>
            </a:pPr>
            <a:r>
              <a:rPr lang="en-GB" sz="1800" dirty="0">
                <a:latin typeface="Calibri" panose="020F0502020204030204" pitchFamily="34" charset="0"/>
                <a:cs typeface="Calibri" panose="020F0502020204030204" pitchFamily="34" charset="0"/>
              </a:rPr>
              <a:t>The whole process of scrutiny of nominations should be </a:t>
            </a:r>
            <a:r>
              <a:rPr lang="en-GB" sz="1800" dirty="0" smtClean="0">
                <a:latin typeface="Calibri" panose="020F0502020204030204" pitchFamily="34" charset="0"/>
                <a:cs typeface="Calibri" panose="020F0502020204030204" pitchFamily="34" charset="0"/>
              </a:rPr>
              <a:t>covered by videography </a:t>
            </a:r>
            <a:r>
              <a:rPr lang="en-GB" sz="1800" dirty="0">
                <a:latin typeface="Calibri" panose="020F0502020204030204" pitchFamily="34" charset="0"/>
                <a:cs typeface="Calibri" panose="020F0502020204030204" pitchFamily="34" charset="0"/>
              </a:rPr>
              <a:t>in all cases for ensuring more transparency in the scrutiny</a:t>
            </a:r>
            <a:endParaRPr lang="en-IN" sz="1800" dirty="0">
              <a:latin typeface="Calibri" panose="020F0502020204030204" pitchFamily="34" charset="0"/>
              <a:cs typeface="Calibri" panose="020F0502020204030204" pitchFamily="34" charset="0"/>
            </a:endParaRPr>
          </a:p>
          <a:p>
            <a:pPr marL="457200" indent="-457200">
              <a:lnSpc>
                <a:spcPct val="150000"/>
              </a:lnSpc>
              <a:buClr>
                <a:srgbClr val="1F6B1F"/>
              </a:buClr>
              <a:buFont typeface="+mj-lt"/>
              <a:buAutoNum type="arabicPeriod"/>
              <a:defRPr/>
            </a:pPr>
            <a:r>
              <a:rPr lang="en-US" sz="1800" dirty="0" smtClean="0">
                <a:latin typeface="Calibri" panose="020F0502020204030204" pitchFamily="34" charset="0"/>
                <a:cs typeface="Calibri" panose="020F0502020204030204" pitchFamily="34" charset="0"/>
              </a:rPr>
              <a:t>All </a:t>
            </a:r>
            <a:r>
              <a:rPr lang="en-US" sz="1800" dirty="0">
                <a:latin typeface="Calibri" panose="020F0502020204030204" pitchFamily="34" charset="0"/>
                <a:cs typeface="Calibri" panose="020F0502020204030204" pitchFamily="34" charset="0"/>
              </a:rPr>
              <a:t>nomination papers should be scrutinized </a:t>
            </a:r>
            <a:r>
              <a:rPr lang="en-US" sz="1800" b="1" dirty="0">
                <a:latin typeface="Calibri" panose="020F0502020204030204" pitchFamily="34" charset="0"/>
                <a:cs typeface="Calibri" panose="020F0502020204030204" pitchFamily="34" charset="0"/>
              </a:rPr>
              <a:t>one by one</a:t>
            </a:r>
            <a:r>
              <a:rPr lang="en-US" sz="1800" dirty="0">
                <a:latin typeface="Calibri" panose="020F0502020204030204" pitchFamily="34" charset="0"/>
                <a:cs typeface="Calibri" panose="020F0502020204030204" pitchFamily="34" charset="0"/>
              </a:rPr>
              <a:t> and decision accepting or rejecting should be recorded on each nomination paper separately.</a:t>
            </a:r>
          </a:p>
          <a:p>
            <a:pPr marL="457200" indent="-457200">
              <a:lnSpc>
                <a:spcPct val="150000"/>
              </a:lnSpc>
              <a:buClr>
                <a:srgbClr val="1F6B1F"/>
              </a:buClr>
              <a:buFont typeface="+mj-lt"/>
              <a:buAutoNum type="arabicPeriod"/>
              <a:defRPr/>
            </a:pPr>
            <a:r>
              <a:rPr lang="en-US" sz="1800" dirty="0" smtClean="0">
                <a:latin typeface="Calibri" panose="020F0502020204030204" pitchFamily="34" charset="0"/>
                <a:cs typeface="Calibri" panose="020F0502020204030204" pitchFamily="34" charset="0"/>
              </a:rPr>
              <a:t>Even </a:t>
            </a:r>
            <a:r>
              <a:rPr lang="en-US" sz="1800" dirty="0">
                <a:latin typeface="Calibri" panose="020F0502020204030204" pitchFamily="34" charset="0"/>
                <a:cs typeface="Calibri" panose="020F0502020204030204" pitchFamily="34" charset="0"/>
              </a:rPr>
              <a:t>if one of the nomination papers of a candidate is accepted, his remaining nomination papers must also be scrutinized individually.</a:t>
            </a:r>
          </a:p>
          <a:p>
            <a:pPr marL="457200" indent="-457200">
              <a:lnSpc>
                <a:spcPct val="150000"/>
              </a:lnSpc>
              <a:buClr>
                <a:srgbClr val="1F6B1F"/>
              </a:buClr>
              <a:buFont typeface="+mj-lt"/>
              <a:buAutoNum type="arabicPeriod"/>
              <a:defRPr/>
            </a:pPr>
            <a:r>
              <a:rPr lang="en-US" sz="1800" dirty="0" smtClean="0">
                <a:latin typeface="Calibri" panose="020F0502020204030204" pitchFamily="34" charset="0"/>
                <a:cs typeface="Calibri" panose="020F0502020204030204" pitchFamily="34" charset="0"/>
              </a:rPr>
              <a:t>Where </a:t>
            </a:r>
            <a:r>
              <a:rPr lang="en-US" sz="1800" dirty="0">
                <a:latin typeface="Calibri" panose="020F0502020204030204" pitchFamily="34" charset="0"/>
                <a:cs typeface="Calibri" panose="020F0502020204030204" pitchFamily="34" charset="0"/>
              </a:rPr>
              <a:t>any </a:t>
            </a:r>
            <a:r>
              <a:rPr lang="en-US" sz="1800" b="1" dirty="0">
                <a:latin typeface="Calibri" panose="020F0502020204030204" pitchFamily="34" charset="0"/>
                <a:cs typeface="Calibri" panose="020F0502020204030204" pitchFamily="34" charset="0"/>
              </a:rPr>
              <a:t>objection is made against any nomination paper</a:t>
            </a:r>
            <a:r>
              <a:rPr lang="en-US" sz="1800" dirty="0">
                <a:latin typeface="Calibri" panose="020F0502020204030204" pitchFamily="34" charset="0"/>
                <a:cs typeface="Calibri" panose="020F0502020204030204" pitchFamily="34" charset="0"/>
              </a:rPr>
              <a:t>, RO must record his decision giving reasons for accepting or rejecting the objection.RO can raise </a:t>
            </a:r>
            <a:r>
              <a:rPr lang="en-US" sz="1800" dirty="0" err="1">
                <a:latin typeface="Calibri" panose="020F0502020204030204" pitchFamily="34" charset="0"/>
                <a:cs typeface="Calibri" panose="020F0502020204030204" pitchFamily="34" charset="0"/>
              </a:rPr>
              <a:t>suo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motu</a:t>
            </a:r>
            <a:r>
              <a:rPr lang="en-US" sz="1800" dirty="0">
                <a:latin typeface="Calibri" panose="020F0502020204030204" pitchFamily="34" charset="0"/>
                <a:cs typeface="Calibri" panose="020F0502020204030204" pitchFamily="34" charset="0"/>
              </a:rPr>
              <a:t> objection </a:t>
            </a:r>
            <a:r>
              <a:rPr lang="en-US" sz="1800" dirty="0">
                <a:latin typeface="Calibri" panose="020F0502020204030204" pitchFamily="34" charset="0"/>
                <a:cs typeface="Calibri" panose="020F0502020204030204" pitchFamily="34" charset="0"/>
              </a:rPr>
              <a:t>to any nomination </a:t>
            </a:r>
            <a:r>
              <a:rPr lang="en-US" sz="1800" dirty="0" smtClean="0">
                <a:latin typeface="Calibri" panose="020F0502020204030204" pitchFamily="34" charset="0"/>
                <a:cs typeface="Calibri" panose="020F0502020204030204" pitchFamily="34" charset="0"/>
              </a:rPr>
              <a:t>also</a:t>
            </a:r>
            <a:r>
              <a:rPr lang="en-US" sz="1800" dirty="0">
                <a:latin typeface="Calibri" panose="020F0502020204030204" pitchFamily="34" charset="0"/>
                <a:cs typeface="Calibri" panose="020F0502020204030204" pitchFamily="34" charset="0"/>
              </a:rPr>
              <a:t>.</a:t>
            </a:r>
            <a:endParaRPr lang="en-IN" sz="1800" dirty="0">
              <a:latin typeface="Calibri" panose="020F0502020204030204" pitchFamily="34" charset="0"/>
              <a:cs typeface="Calibri" panose="020F0502020204030204" pitchFamily="34" charset="0"/>
            </a:endParaRPr>
          </a:p>
          <a:p>
            <a:pPr marL="0" indent="0" eaLnBrk="1" hangingPunct="1">
              <a:lnSpc>
                <a:spcPct val="150000"/>
              </a:lnSpc>
              <a:buFont typeface="Arial" charset="0"/>
              <a:buNone/>
              <a:defRPr/>
            </a:pPr>
            <a:endParaRPr lang="en-IN" altLang="en-US" sz="2000" dirty="0">
              <a:latin typeface="Calibri" pitchFamily="34" charset="0"/>
              <a:cs typeface="Calibri" pitchFamily="34" charset="0"/>
            </a:endParaRPr>
          </a:p>
          <a:p>
            <a:pPr marL="0" indent="0" eaLnBrk="1" hangingPunct="1">
              <a:lnSpc>
                <a:spcPct val="150000"/>
              </a:lnSpc>
              <a:buFont typeface="Arial" charset="0"/>
              <a:buNone/>
              <a:defRPr/>
            </a:pPr>
            <a:endParaRPr lang="en-US" altLang="en-US" sz="2000" dirty="0">
              <a:latin typeface="Calibri" pitchFamily="34" charset="0"/>
              <a:cs typeface="Calibri" pitchFamily="34" charset="0"/>
            </a:endParaRPr>
          </a:p>
        </p:txBody>
      </p:sp>
      <p:pic>
        <p:nvPicPr>
          <p:cNvPr id="12292" name="Picture 3" descr="E:\Mahima\logo\iiidem logo.jpg">
            <a:extLst>
              <a:ext uri="{FF2B5EF4-FFF2-40B4-BE49-F238E27FC236}">
                <a16:creationId xmlns:a16="http://schemas.microsoft.com/office/drawing/2014/main" id="{DBA04398-9820-4AF0-147A-8DD86A15A9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E:\Mahima\logo\ECI - Copy.jpg">
            <a:extLst>
              <a:ext uri="{FF2B5EF4-FFF2-40B4-BE49-F238E27FC236}">
                <a16:creationId xmlns:a16="http://schemas.microsoft.com/office/drawing/2014/main" id="{83846ABC-5A03-0A5B-EC82-F0C0E0B745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Slide Number Placeholder 1">
            <a:extLst>
              <a:ext uri="{FF2B5EF4-FFF2-40B4-BE49-F238E27FC236}">
                <a16:creationId xmlns:a16="http://schemas.microsoft.com/office/drawing/2014/main" id="{E347AAF1-1AAD-AF11-FBA8-6ECB592E93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F6B5835-A841-874D-93FE-C76E913B575C}" type="slidenum">
              <a:rPr lang="en-US" altLang="en-US">
                <a:solidFill>
                  <a:srgbClr val="FFFFFF"/>
                </a:solidFill>
              </a:rPr>
              <a:pPr eaLnBrk="1" hangingPunct="1"/>
              <a:t>7</a:t>
            </a:fld>
            <a:endParaRPr lang="en-US" altLang="en-US">
              <a:solidFill>
                <a:srgbClr val="FFFFFF"/>
              </a:solidFill>
            </a:endParaRPr>
          </a:p>
        </p:txBody>
      </p:sp>
      <p:sp>
        <p:nvSpPr>
          <p:cNvPr id="2" name="Rectangle 1"/>
          <p:cNvSpPr/>
          <p:nvPr/>
        </p:nvSpPr>
        <p:spPr>
          <a:xfrm>
            <a:off x="8001000" y="4673084"/>
            <a:ext cx="918970" cy="369332"/>
          </a:xfrm>
          <a:prstGeom prst="rect">
            <a:avLst/>
          </a:prstGeom>
        </p:spPr>
        <p:txBody>
          <a:bodyPr wrap="none">
            <a:spAutoFit/>
          </a:bodyPr>
          <a:lstStyle/>
          <a:p>
            <a:r>
              <a:rPr lang="en-US" dirty="0" err="1" smtClean="0">
                <a:cs typeface="Calibri" panose="020F0502020204030204" pitchFamily="34" charset="0"/>
              </a:rPr>
              <a:t>Contd</a:t>
            </a:r>
            <a:r>
              <a:rPr lang="en-US" dirty="0" smtClean="0">
                <a:cs typeface="Calibri" panose="020F0502020204030204" pitchFamily="34" charset="0"/>
              </a:rPr>
              <a:t>…</a:t>
            </a:r>
            <a:endParaRPr lang="en-IN"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F140A28-3422-6BB8-31D3-25DC9502A637}"/>
              </a:ext>
            </a:extLst>
          </p:cNvPr>
          <p:cNvSpPr>
            <a:spLocks noGrp="1"/>
          </p:cNvSpPr>
          <p:nvPr>
            <p:ph type="title"/>
          </p:nvPr>
        </p:nvSpPr>
        <p:spPr>
          <a:xfrm>
            <a:off x="490870" y="179388"/>
            <a:ext cx="8229600" cy="742950"/>
          </a:xfrm>
        </p:spPr>
        <p:txBody>
          <a:bodyPr>
            <a:noAutofit/>
          </a:bodyPr>
          <a:lstStyle/>
          <a:p>
            <a:pPr algn="ctr" eaLnBrk="1" fontAlgn="auto" hangingPunct="1">
              <a:spcAft>
                <a:spcPts val="0"/>
              </a:spcAft>
              <a:defRPr/>
            </a:pPr>
            <a:r>
              <a:rPr lang="en-US" altLang="en-US" sz="2900" dirty="0"/>
              <a:t>Scrutiny: How to </a:t>
            </a:r>
            <a:r>
              <a:rPr lang="en-US" altLang="en-US" sz="2900" dirty="0" smtClean="0"/>
              <a:t>Conduct – contd. </a:t>
            </a:r>
            <a:endParaRPr lang="en-US" altLang="en-US" sz="2900" dirty="0"/>
          </a:p>
        </p:txBody>
      </p:sp>
      <p:sp>
        <p:nvSpPr>
          <p:cNvPr id="3" name="Content Placeholder 2">
            <a:extLst>
              <a:ext uri="{FF2B5EF4-FFF2-40B4-BE49-F238E27FC236}">
                <a16:creationId xmlns:a16="http://schemas.microsoft.com/office/drawing/2014/main" id="{93CFFFFA-4DA3-9E2D-593E-A5D785BF15B7}"/>
              </a:ext>
            </a:extLst>
          </p:cNvPr>
          <p:cNvSpPr>
            <a:spLocks noGrp="1"/>
          </p:cNvSpPr>
          <p:nvPr>
            <p:ph idx="1"/>
          </p:nvPr>
        </p:nvSpPr>
        <p:spPr>
          <a:xfrm>
            <a:off x="152400" y="979488"/>
            <a:ext cx="8906540" cy="4164012"/>
          </a:xfrm>
        </p:spPr>
        <p:txBody>
          <a:bodyPr/>
          <a:lstStyle/>
          <a:p>
            <a:pPr marL="0" indent="0">
              <a:lnSpc>
                <a:spcPct val="150000"/>
              </a:lnSpc>
              <a:buClr>
                <a:srgbClr val="1F6B1F"/>
              </a:buClr>
              <a:buNone/>
              <a:defRPr/>
            </a:pPr>
            <a:r>
              <a:rPr lang="en-US" sz="1800" dirty="0" smtClean="0">
                <a:latin typeface="Calibri" panose="020F0502020204030204" pitchFamily="34" charset="0"/>
                <a:cs typeface="Calibri" panose="020F0502020204030204" pitchFamily="34" charset="0"/>
              </a:rPr>
              <a:t>5. If </a:t>
            </a:r>
            <a:r>
              <a:rPr lang="en-US" sz="1800" dirty="0">
                <a:latin typeface="Calibri" panose="020F0502020204030204" pitchFamily="34" charset="0"/>
                <a:cs typeface="Calibri" panose="020F0502020204030204" pitchFamily="34" charset="0"/>
              </a:rPr>
              <a:t>the nomination of a candidate has been objected to, he should be given reasonable opportunity of rebutting the same and, where necessary, scrutiny proceedings in relation to his nomination may be adjourned. </a:t>
            </a:r>
            <a:r>
              <a:rPr lang="en-US" sz="1800" b="1" i="1" dirty="0">
                <a:latin typeface="Calibri" panose="020F0502020204030204" pitchFamily="34" charset="0"/>
                <a:cs typeface="Calibri" panose="020F0502020204030204" pitchFamily="34" charset="0"/>
              </a:rPr>
              <a:t>Scrutiny proceedings in relation to other candidates should, however, continue</a:t>
            </a:r>
            <a:r>
              <a:rPr lang="en-US" sz="1800" b="1" i="1" dirty="0" smtClean="0">
                <a:latin typeface="Calibri" panose="020F0502020204030204" pitchFamily="34" charset="0"/>
                <a:cs typeface="Calibri" panose="020F0502020204030204" pitchFamily="34" charset="0"/>
              </a:rPr>
              <a:t>.</a:t>
            </a:r>
          </a:p>
          <a:p>
            <a:pPr marL="0" indent="0">
              <a:lnSpc>
                <a:spcPct val="150000"/>
              </a:lnSpc>
              <a:buClr>
                <a:srgbClr val="1F6B1F"/>
              </a:buClr>
              <a:buNone/>
              <a:defRPr/>
            </a:pPr>
            <a:r>
              <a:rPr lang="en-US" sz="1800" dirty="0" smtClean="0">
                <a:latin typeface="Calibri" panose="020F0502020204030204" pitchFamily="34" charset="0"/>
                <a:cs typeface="Calibri" panose="020F0502020204030204" pitchFamily="34" charset="0"/>
              </a:rPr>
              <a:t>6. </a:t>
            </a:r>
            <a:r>
              <a:rPr lang="en-US" sz="1800" dirty="0" smtClean="0">
                <a:latin typeface="Calibri" panose="020F0502020204030204" pitchFamily="34" charset="0"/>
                <a:cs typeface="Calibri" panose="020F0502020204030204" pitchFamily="34" charset="0"/>
              </a:rPr>
              <a:t>Adjournment of scrutiny </a:t>
            </a:r>
            <a:r>
              <a:rPr lang="en-US" sz="1800" dirty="0">
                <a:latin typeface="Calibri" panose="020F0502020204030204" pitchFamily="34" charset="0"/>
                <a:cs typeface="Calibri" panose="020F0502020204030204" pitchFamily="34" charset="0"/>
              </a:rPr>
              <a:t>can be </a:t>
            </a:r>
            <a:r>
              <a:rPr lang="en-US" sz="1800" dirty="0" smtClean="0">
                <a:latin typeface="Calibri" panose="020F0502020204030204" pitchFamily="34" charset="0"/>
                <a:cs typeface="Calibri" panose="020F0502020204030204" pitchFamily="34" charset="0"/>
              </a:rPr>
              <a:t>done till the </a:t>
            </a:r>
            <a:r>
              <a:rPr lang="en-US" sz="1800" dirty="0">
                <a:latin typeface="Calibri" panose="020F0502020204030204" pitchFamily="34" charset="0"/>
                <a:cs typeface="Calibri" panose="020F0502020204030204" pitchFamily="34" charset="0"/>
              </a:rPr>
              <a:t>2</a:t>
            </a:r>
            <a:r>
              <a:rPr lang="en-US" sz="1800" baseline="30000" dirty="0">
                <a:latin typeface="Calibri" panose="020F0502020204030204" pitchFamily="34" charset="0"/>
                <a:cs typeface="Calibri" panose="020F0502020204030204" pitchFamily="34" charset="0"/>
              </a:rPr>
              <a:t>nd</a:t>
            </a:r>
            <a:r>
              <a:rPr lang="en-US" sz="1800" dirty="0">
                <a:latin typeface="Calibri" panose="020F0502020204030204" pitchFamily="34" charset="0"/>
                <a:cs typeface="Calibri" panose="020F0502020204030204" pitchFamily="34" charset="0"/>
              </a:rPr>
              <a:t> day after the day of </a:t>
            </a:r>
            <a:r>
              <a:rPr lang="en-US" sz="1800" dirty="0" smtClean="0">
                <a:latin typeface="Calibri" panose="020F0502020204030204" pitchFamily="34" charset="0"/>
                <a:cs typeface="Calibri" panose="020F0502020204030204" pitchFamily="34" charset="0"/>
              </a:rPr>
              <a:t>scrutiny, </a:t>
            </a:r>
            <a:r>
              <a:rPr lang="en-US" sz="1800" dirty="0">
                <a:latin typeface="Calibri" panose="020F0502020204030204" pitchFamily="34" charset="0"/>
                <a:cs typeface="Calibri" panose="020F0502020204030204" pitchFamily="34" charset="0"/>
              </a:rPr>
              <a:t>which is normally the last date of withdrawal for candidatures. Scrutiny in such case has to be completed by 11 am on that day</a:t>
            </a:r>
            <a:r>
              <a:rPr lang="en-US" sz="1800" dirty="0" smtClean="0">
                <a:latin typeface="Calibri" panose="020F0502020204030204" pitchFamily="34" charset="0"/>
                <a:cs typeface="Calibri" panose="020F0502020204030204" pitchFamily="34" charset="0"/>
              </a:rPr>
              <a:t>.</a:t>
            </a:r>
          </a:p>
          <a:p>
            <a:pPr marL="0" indent="0">
              <a:lnSpc>
                <a:spcPct val="150000"/>
              </a:lnSpc>
              <a:buClr>
                <a:srgbClr val="1F6B1F"/>
              </a:buClr>
              <a:buNone/>
              <a:defRPr/>
            </a:pPr>
            <a:r>
              <a:rPr lang="en-US" sz="1800" dirty="0" smtClean="0">
                <a:latin typeface="Calibri" panose="020F0502020204030204" pitchFamily="34" charset="0"/>
                <a:cs typeface="Calibri" panose="020F0502020204030204" pitchFamily="34" charset="0"/>
              </a:rPr>
              <a:t>7. If </a:t>
            </a:r>
            <a:r>
              <a:rPr lang="en-US" sz="1800" dirty="0">
                <a:latin typeface="Calibri" panose="020F0502020204030204" pitchFamily="34" charset="0"/>
                <a:cs typeface="Calibri" panose="020F0502020204030204" pitchFamily="34" charset="0"/>
              </a:rPr>
              <a:t>the nomination of any candidate is rejected, reasons for rejection should be recorded in brief and copy of the order should be furnished to the candidate urgently.</a:t>
            </a:r>
            <a:endParaRPr lang="en-IN" sz="1800" dirty="0">
              <a:latin typeface="Calibri" panose="020F0502020204030204" pitchFamily="34" charset="0"/>
              <a:cs typeface="Calibri" panose="020F0502020204030204" pitchFamily="34" charset="0"/>
            </a:endParaRPr>
          </a:p>
          <a:p>
            <a:pPr marL="0" indent="0" eaLnBrk="1" hangingPunct="1">
              <a:lnSpc>
                <a:spcPct val="150000"/>
              </a:lnSpc>
              <a:buFont typeface="Arial" charset="0"/>
              <a:buNone/>
              <a:defRPr/>
            </a:pPr>
            <a:endParaRPr lang="en-IN" altLang="en-US" sz="1800" dirty="0">
              <a:latin typeface="Calibri" pitchFamily="34" charset="0"/>
              <a:cs typeface="Calibri" pitchFamily="34" charset="0"/>
            </a:endParaRPr>
          </a:p>
          <a:p>
            <a:pPr marL="0" indent="0" eaLnBrk="1" hangingPunct="1">
              <a:lnSpc>
                <a:spcPct val="150000"/>
              </a:lnSpc>
              <a:buFont typeface="Arial" charset="0"/>
              <a:buNone/>
              <a:defRPr/>
            </a:pPr>
            <a:endParaRPr lang="en-US" altLang="en-US" sz="1800" dirty="0">
              <a:latin typeface="Calibri" pitchFamily="34" charset="0"/>
              <a:cs typeface="Calibri" pitchFamily="34" charset="0"/>
            </a:endParaRPr>
          </a:p>
        </p:txBody>
      </p:sp>
      <p:pic>
        <p:nvPicPr>
          <p:cNvPr id="13316" name="Picture 3" descr="E:\Mahima\logo\iiidem logo.jpg">
            <a:extLst>
              <a:ext uri="{FF2B5EF4-FFF2-40B4-BE49-F238E27FC236}">
                <a16:creationId xmlns:a16="http://schemas.microsoft.com/office/drawing/2014/main" id="{2B407922-D9C3-6360-15E6-DA6FD468D9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descr="E:\Mahima\logo\ECI - Copy.jpg">
            <a:extLst>
              <a:ext uri="{FF2B5EF4-FFF2-40B4-BE49-F238E27FC236}">
                <a16:creationId xmlns:a16="http://schemas.microsoft.com/office/drawing/2014/main" id="{09DCFBAE-B577-223F-15DA-130E2ED2ED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Slide Number Placeholder 1">
            <a:extLst>
              <a:ext uri="{FF2B5EF4-FFF2-40B4-BE49-F238E27FC236}">
                <a16:creationId xmlns:a16="http://schemas.microsoft.com/office/drawing/2014/main" id="{3E2725BC-0BE0-49C1-F0E9-205DCC0AE43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FFB259A-176F-BD47-A14A-468FC2442855}" type="slidenum">
              <a:rPr lang="en-US" altLang="en-US">
                <a:solidFill>
                  <a:srgbClr val="FFFFFF"/>
                </a:solidFill>
              </a:rPr>
              <a:pPr eaLnBrk="1" hangingPunct="1"/>
              <a:t>8</a:t>
            </a:fld>
            <a:endParaRPr lang="en-US" altLang="en-US">
              <a:solidFill>
                <a:srgbClr val="FFFFFF"/>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BAB1459-C3A8-1BA6-FCB3-8C54CE18EFA8}"/>
              </a:ext>
            </a:extLst>
          </p:cNvPr>
          <p:cNvSpPr>
            <a:spLocks noGrp="1"/>
          </p:cNvSpPr>
          <p:nvPr>
            <p:ph type="title"/>
          </p:nvPr>
        </p:nvSpPr>
        <p:spPr/>
        <p:txBody>
          <a:bodyPr>
            <a:noAutofit/>
          </a:bodyPr>
          <a:lstStyle/>
          <a:p>
            <a:pPr algn="ctr" eaLnBrk="1" fontAlgn="auto" hangingPunct="1">
              <a:spcAft>
                <a:spcPts val="0"/>
              </a:spcAft>
              <a:defRPr/>
            </a:pPr>
            <a:r>
              <a:rPr lang="en-US" altLang="en-US" sz="2000" dirty="0"/>
              <a:t>6</a:t>
            </a:r>
            <a:r>
              <a:rPr lang="en-US" altLang="en-US" sz="2000" dirty="0" smtClean="0"/>
              <a:t> Grounds </a:t>
            </a:r>
            <a:r>
              <a:rPr lang="en-US" altLang="en-US" sz="2000" dirty="0"/>
              <a:t>for Rejection of Nomination </a:t>
            </a:r>
            <a:r>
              <a:rPr lang="en-US" altLang="en-US" sz="2000" dirty="0" smtClean="0"/>
              <a:t>Papers </a:t>
            </a:r>
            <a:r>
              <a:rPr lang="en-US" altLang="en-US" sz="2000" dirty="0" smtClean="0">
                <a:solidFill>
                  <a:srgbClr val="FF0000"/>
                </a:solidFill>
              </a:rPr>
              <a:t>(S 36(2) RPA, 1951)</a:t>
            </a:r>
            <a:endParaRPr lang="en-US" altLang="en-US" sz="2000" dirty="0">
              <a:solidFill>
                <a:srgbClr val="FF0000"/>
              </a:solidFill>
            </a:endParaRPr>
          </a:p>
        </p:txBody>
      </p:sp>
      <p:pic>
        <p:nvPicPr>
          <p:cNvPr id="14339" name="Picture 3" descr="E:\Mahima\logo\iiidem logo.jpg">
            <a:extLst>
              <a:ext uri="{FF2B5EF4-FFF2-40B4-BE49-F238E27FC236}">
                <a16:creationId xmlns:a16="http://schemas.microsoft.com/office/drawing/2014/main" id="{C581E844-E046-AB53-72B6-00E1887A80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2900"/>
            <a:ext cx="56197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4" descr="E:\Mahima\logo\ECI - Copy.jpg">
            <a:extLst>
              <a:ext uri="{FF2B5EF4-FFF2-40B4-BE49-F238E27FC236}">
                <a16:creationId xmlns:a16="http://schemas.microsoft.com/office/drawing/2014/main" id="{A1ABE4CB-3255-A103-A93E-1E1EA5D86E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342900"/>
            <a:ext cx="817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48">
            <a:extLst>
              <a:ext uri="{FF2B5EF4-FFF2-40B4-BE49-F238E27FC236}">
                <a16:creationId xmlns:a16="http://schemas.microsoft.com/office/drawing/2014/main" id="{2DC1C6E0-41BD-19C1-22F9-03BD33280D12}"/>
              </a:ext>
            </a:extLst>
          </p:cNvPr>
          <p:cNvGrpSpPr>
            <a:grpSpLocks/>
          </p:cNvGrpSpPr>
          <p:nvPr/>
        </p:nvGrpSpPr>
        <p:grpSpPr bwMode="auto">
          <a:xfrm>
            <a:off x="260350" y="1047750"/>
            <a:ext cx="8578850" cy="914400"/>
            <a:chOff x="805" y="66585"/>
            <a:chExt cx="1939811" cy="1130414"/>
          </a:xfrm>
          <a:noFill/>
        </p:grpSpPr>
        <p:sp>
          <p:nvSpPr>
            <p:cNvPr id="14352" name="Rectangle 67">
              <a:extLst>
                <a:ext uri="{FF2B5EF4-FFF2-40B4-BE49-F238E27FC236}">
                  <a16:creationId xmlns:a16="http://schemas.microsoft.com/office/drawing/2014/main" id="{C760F524-4AE7-FC7F-2A8A-E973642C855B}"/>
                </a:ext>
              </a:extLst>
            </p:cNvPr>
            <p:cNvSpPr>
              <a:spLocks noChangeArrowheads="1"/>
            </p:cNvSpPr>
            <p:nvPr/>
          </p:nvSpPr>
          <p:spPr bwMode="auto">
            <a:xfrm>
              <a:off x="805" y="66585"/>
              <a:ext cx="1939811" cy="1130414"/>
            </a:xfrm>
            <a:prstGeom prst="rect">
              <a:avLst/>
            </a:prstGeom>
            <a:grpFill/>
            <a:ln w="25400" algn="ctr">
              <a:solidFill>
                <a:srgbClr val="FFFFFF"/>
              </a:solidFill>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IN" altLang="en-US" sz="2000"/>
            </a:p>
          </p:txBody>
        </p:sp>
        <p:sp>
          <p:nvSpPr>
            <p:cNvPr id="14353" name="Rectangle 68">
              <a:extLst>
                <a:ext uri="{FF2B5EF4-FFF2-40B4-BE49-F238E27FC236}">
                  <a16:creationId xmlns:a16="http://schemas.microsoft.com/office/drawing/2014/main" id="{00D5C7DD-1DE1-2DAE-502E-765E72F82D10}"/>
                </a:ext>
              </a:extLst>
            </p:cNvPr>
            <p:cNvSpPr>
              <a:spLocks noChangeArrowheads="1"/>
            </p:cNvSpPr>
            <p:nvPr/>
          </p:nvSpPr>
          <p:spPr bwMode="auto">
            <a:xfrm>
              <a:off x="805" y="66585"/>
              <a:ext cx="1939811" cy="11304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9530" tIns="49530" rIns="49530" bIns="49530" anchor="ctr"/>
            <a:lstStyle>
              <a:lvl1pPr defTabSz="577850" eaLnBrk="0" hangingPunct="0">
                <a:defRPr>
                  <a:solidFill>
                    <a:schemeClr val="tx1"/>
                  </a:solidFill>
                  <a:latin typeface="Calibri" panose="020F0502020204030204" pitchFamily="34" charset="0"/>
                  <a:cs typeface="Arial" panose="020B0604020202020204" pitchFamily="34" charset="0"/>
                </a:defRPr>
              </a:lvl1pPr>
              <a:lvl2pPr marL="742950" indent="-285750" defTabSz="577850" eaLnBrk="0" hangingPunct="0">
                <a:defRPr>
                  <a:solidFill>
                    <a:schemeClr val="tx1"/>
                  </a:solidFill>
                  <a:latin typeface="Calibri" panose="020F0502020204030204" pitchFamily="34" charset="0"/>
                  <a:cs typeface="Arial" panose="020B0604020202020204" pitchFamily="34" charset="0"/>
                </a:defRPr>
              </a:lvl2pPr>
              <a:lvl3pPr marL="1143000" indent="-228600" defTabSz="577850" eaLnBrk="0" hangingPunct="0">
                <a:defRPr>
                  <a:solidFill>
                    <a:schemeClr val="tx1"/>
                  </a:solidFill>
                  <a:latin typeface="Calibri" panose="020F0502020204030204" pitchFamily="34" charset="0"/>
                  <a:cs typeface="Arial" panose="020B0604020202020204" pitchFamily="34" charset="0"/>
                </a:defRPr>
              </a:lvl3pPr>
              <a:lvl4pPr marL="1600200" indent="-228600" defTabSz="577850" eaLnBrk="0" hangingPunct="0">
                <a:defRPr>
                  <a:solidFill>
                    <a:schemeClr val="tx1"/>
                  </a:solidFill>
                  <a:latin typeface="Calibri" panose="020F0502020204030204" pitchFamily="34" charset="0"/>
                  <a:cs typeface="Arial" panose="020B0604020202020204" pitchFamily="34" charset="0"/>
                </a:defRPr>
              </a:lvl4pPr>
              <a:lvl5pPr marL="2057400" indent="-228600" defTabSz="577850" eaLnBrk="0" hangingPunct="0">
                <a:defRPr>
                  <a:solidFill>
                    <a:schemeClr val="tx1"/>
                  </a:solidFill>
                  <a:latin typeface="Calibri" panose="020F0502020204030204" pitchFamily="34" charset="0"/>
                  <a:cs typeface="Arial" panose="020B0604020202020204" pitchFamily="34" charset="0"/>
                </a:defRPr>
              </a:lvl5pPr>
              <a:lvl6pPr marL="25146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90000"/>
                </a:lnSpc>
                <a:spcAft>
                  <a:spcPct val="35000"/>
                </a:spcAft>
              </a:pPr>
              <a:r>
                <a:rPr lang="en-US" altLang="en-US" sz="2000" dirty="0" smtClean="0"/>
                <a:t>1. Not </a:t>
              </a:r>
              <a:r>
                <a:rPr lang="en-US" altLang="en-US" sz="2000" dirty="0"/>
                <a:t>qualified or is disqualified on the date fixed for scrutiny of nominations;</a:t>
              </a:r>
              <a:endParaRPr lang="en-IN" altLang="en-US" sz="2000" dirty="0"/>
            </a:p>
          </p:txBody>
        </p:sp>
      </p:grpSp>
      <p:grpSp>
        <p:nvGrpSpPr>
          <p:cNvPr id="3" name="Group 49">
            <a:extLst>
              <a:ext uri="{FF2B5EF4-FFF2-40B4-BE49-F238E27FC236}">
                <a16:creationId xmlns:a16="http://schemas.microsoft.com/office/drawing/2014/main" id="{63CC781E-63BD-3C91-C309-43076FF17960}"/>
              </a:ext>
            </a:extLst>
          </p:cNvPr>
          <p:cNvGrpSpPr>
            <a:grpSpLocks/>
          </p:cNvGrpSpPr>
          <p:nvPr/>
        </p:nvGrpSpPr>
        <p:grpSpPr bwMode="auto">
          <a:xfrm>
            <a:off x="290513" y="2038350"/>
            <a:ext cx="8547100" cy="914400"/>
            <a:chOff x="2097587" y="66585"/>
            <a:chExt cx="1939811" cy="1130414"/>
          </a:xfrm>
          <a:noFill/>
        </p:grpSpPr>
        <p:sp>
          <p:nvSpPr>
            <p:cNvPr id="14350" name="Rectangle 65">
              <a:extLst>
                <a:ext uri="{FF2B5EF4-FFF2-40B4-BE49-F238E27FC236}">
                  <a16:creationId xmlns:a16="http://schemas.microsoft.com/office/drawing/2014/main" id="{4D7B4A36-7D30-C54B-464F-54BAD3F39751}"/>
                </a:ext>
              </a:extLst>
            </p:cNvPr>
            <p:cNvSpPr>
              <a:spLocks noChangeArrowheads="1"/>
            </p:cNvSpPr>
            <p:nvPr/>
          </p:nvSpPr>
          <p:spPr bwMode="auto">
            <a:xfrm>
              <a:off x="2097587" y="66585"/>
              <a:ext cx="1939811" cy="1130414"/>
            </a:xfrm>
            <a:prstGeom prst="rect">
              <a:avLst/>
            </a:prstGeom>
            <a:grpFill/>
            <a:ln w="25400" algn="ctr">
              <a:solidFill>
                <a:srgbClr val="FFFFFF"/>
              </a:solidFill>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IN" altLang="en-US" sz="2000"/>
            </a:p>
          </p:txBody>
        </p:sp>
        <p:sp>
          <p:nvSpPr>
            <p:cNvPr id="14351" name="Rectangle 66">
              <a:extLst>
                <a:ext uri="{FF2B5EF4-FFF2-40B4-BE49-F238E27FC236}">
                  <a16:creationId xmlns:a16="http://schemas.microsoft.com/office/drawing/2014/main" id="{38A2848D-08B0-32D3-A40A-518C4A05E4D9}"/>
                </a:ext>
              </a:extLst>
            </p:cNvPr>
            <p:cNvSpPr>
              <a:spLocks noChangeArrowheads="1"/>
            </p:cNvSpPr>
            <p:nvPr/>
          </p:nvSpPr>
          <p:spPr bwMode="auto">
            <a:xfrm>
              <a:off x="2097587" y="66585"/>
              <a:ext cx="1939811" cy="11304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9530" tIns="49530" rIns="49530" bIns="49530" anchor="ctr"/>
            <a:lstStyle>
              <a:lvl1pPr defTabSz="577850" eaLnBrk="0" hangingPunct="0">
                <a:defRPr>
                  <a:solidFill>
                    <a:schemeClr val="tx1"/>
                  </a:solidFill>
                  <a:latin typeface="Calibri" panose="020F0502020204030204" pitchFamily="34" charset="0"/>
                  <a:cs typeface="Arial" panose="020B0604020202020204" pitchFamily="34" charset="0"/>
                </a:defRPr>
              </a:lvl1pPr>
              <a:lvl2pPr marL="742950" indent="-285750" defTabSz="577850" eaLnBrk="0" hangingPunct="0">
                <a:defRPr>
                  <a:solidFill>
                    <a:schemeClr val="tx1"/>
                  </a:solidFill>
                  <a:latin typeface="Calibri" panose="020F0502020204030204" pitchFamily="34" charset="0"/>
                  <a:cs typeface="Arial" panose="020B0604020202020204" pitchFamily="34" charset="0"/>
                </a:defRPr>
              </a:lvl2pPr>
              <a:lvl3pPr marL="1143000" indent="-228600" defTabSz="577850" eaLnBrk="0" hangingPunct="0">
                <a:defRPr>
                  <a:solidFill>
                    <a:schemeClr val="tx1"/>
                  </a:solidFill>
                  <a:latin typeface="Calibri" panose="020F0502020204030204" pitchFamily="34" charset="0"/>
                  <a:cs typeface="Arial" panose="020B0604020202020204" pitchFamily="34" charset="0"/>
                </a:defRPr>
              </a:lvl3pPr>
              <a:lvl4pPr marL="1600200" indent="-228600" defTabSz="577850" eaLnBrk="0" hangingPunct="0">
                <a:defRPr>
                  <a:solidFill>
                    <a:schemeClr val="tx1"/>
                  </a:solidFill>
                  <a:latin typeface="Calibri" panose="020F0502020204030204" pitchFamily="34" charset="0"/>
                  <a:cs typeface="Arial" panose="020B0604020202020204" pitchFamily="34" charset="0"/>
                </a:defRPr>
              </a:lvl4pPr>
              <a:lvl5pPr marL="2057400" indent="-228600" defTabSz="577850" eaLnBrk="0" hangingPunct="0">
                <a:defRPr>
                  <a:solidFill>
                    <a:schemeClr val="tx1"/>
                  </a:solidFill>
                  <a:latin typeface="Calibri" panose="020F0502020204030204" pitchFamily="34" charset="0"/>
                  <a:cs typeface="Arial" panose="020B0604020202020204" pitchFamily="34" charset="0"/>
                </a:defRPr>
              </a:lvl5pPr>
              <a:lvl6pPr marL="25146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90000"/>
                </a:lnSpc>
                <a:spcAft>
                  <a:spcPct val="35000"/>
                </a:spcAft>
              </a:pPr>
              <a:r>
                <a:rPr lang="en-US" altLang="en-US" sz="2000" dirty="0" smtClean="0"/>
                <a:t>2. Nomination </a:t>
              </a:r>
              <a:r>
                <a:rPr lang="en-US" altLang="en-US" sz="2000" dirty="0"/>
                <a:t>paper not signed by candidate or subscribed by requisite number of proposers;</a:t>
              </a:r>
            </a:p>
          </p:txBody>
        </p:sp>
      </p:grpSp>
      <p:grpSp>
        <p:nvGrpSpPr>
          <p:cNvPr id="4" name="Group 50">
            <a:extLst>
              <a:ext uri="{FF2B5EF4-FFF2-40B4-BE49-F238E27FC236}">
                <a16:creationId xmlns:a16="http://schemas.microsoft.com/office/drawing/2014/main" id="{191DFE54-1053-3BA3-B3EB-7138357E8BC7}"/>
              </a:ext>
            </a:extLst>
          </p:cNvPr>
          <p:cNvGrpSpPr>
            <a:grpSpLocks/>
          </p:cNvGrpSpPr>
          <p:nvPr/>
        </p:nvGrpSpPr>
        <p:grpSpPr bwMode="auto">
          <a:xfrm>
            <a:off x="260350" y="3028950"/>
            <a:ext cx="8578850" cy="914400"/>
            <a:chOff x="4194368" y="66585"/>
            <a:chExt cx="1939811" cy="1130414"/>
          </a:xfrm>
          <a:noFill/>
        </p:grpSpPr>
        <p:sp>
          <p:nvSpPr>
            <p:cNvPr id="14348" name="Rectangle 63">
              <a:extLst>
                <a:ext uri="{FF2B5EF4-FFF2-40B4-BE49-F238E27FC236}">
                  <a16:creationId xmlns:a16="http://schemas.microsoft.com/office/drawing/2014/main" id="{5029A2BC-A516-8BE9-E1FC-2578C0B619AA}"/>
                </a:ext>
              </a:extLst>
            </p:cNvPr>
            <p:cNvSpPr>
              <a:spLocks noChangeArrowheads="1"/>
            </p:cNvSpPr>
            <p:nvPr/>
          </p:nvSpPr>
          <p:spPr bwMode="auto">
            <a:xfrm>
              <a:off x="4194368" y="66585"/>
              <a:ext cx="1939811" cy="1130414"/>
            </a:xfrm>
            <a:prstGeom prst="rect">
              <a:avLst/>
            </a:prstGeom>
            <a:grpFill/>
            <a:ln w="25400" algn="ctr">
              <a:solidFill>
                <a:srgbClr val="FFFFFF"/>
              </a:solidFill>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IN" altLang="en-US" sz="2000"/>
            </a:p>
          </p:txBody>
        </p:sp>
        <p:sp>
          <p:nvSpPr>
            <p:cNvPr id="14349" name="Rectangle 64">
              <a:extLst>
                <a:ext uri="{FF2B5EF4-FFF2-40B4-BE49-F238E27FC236}">
                  <a16:creationId xmlns:a16="http://schemas.microsoft.com/office/drawing/2014/main" id="{68E21FDF-F498-01C3-7144-93AC23DAE00E}"/>
                </a:ext>
              </a:extLst>
            </p:cNvPr>
            <p:cNvSpPr>
              <a:spLocks noChangeArrowheads="1"/>
            </p:cNvSpPr>
            <p:nvPr/>
          </p:nvSpPr>
          <p:spPr bwMode="auto">
            <a:xfrm>
              <a:off x="4194368" y="66585"/>
              <a:ext cx="1939811" cy="11304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9530" tIns="49530" rIns="49530" bIns="49530" anchor="ctr"/>
            <a:lstStyle>
              <a:lvl1pPr defTabSz="577850" eaLnBrk="0" hangingPunct="0">
                <a:defRPr>
                  <a:solidFill>
                    <a:schemeClr val="tx1"/>
                  </a:solidFill>
                  <a:latin typeface="Calibri" panose="020F0502020204030204" pitchFamily="34" charset="0"/>
                  <a:cs typeface="Arial" panose="020B0604020202020204" pitchFamily="34" charset="0"/>
                </a:defRPr>
              </a:lvl1pPr>
              <a:lvl2pPr marL="742950" indent="-285750" defTabSz="577850" eaLnBrk="0" hangingPunct="0">
                <a:defRPr>
                  <a:solidFill>
                    <a:schemeClr val="tx1"/>
                  </a:solidFill>
                  <a:latin typeface="Calibri" panose="020F0502020204030204" pitchFamily="34" charset="0"/>
                  <a:cs typeface="Arial" panose="020B0604020202020204" pitchFamily="34" charset="0"/>
                </a:defRPr>
              </a:lvl2pPr>
              <a:lvl3pPr marL="1143000" indent="-228600" defTabSz="577850" eaLnBrk="0" hangingPunct="0">
                <a:defRPr>
                  <a:solidFill>
                    <a:schemeClr val="tx1"/>
                  </a:solidFill>
                  <a:latin typeface="Calibri" panose="020F0502020204030204" pitchFamily="34" charset="0"/>
                  <a:cs typeface="Arial" panose="020B0604020202020204" pitchFamily="34" charset="0"/>
                </a:defRPr>
              </a:lvl3pPr>
              <a:lvl4pPr marL="1600200" indent="-228600" defTabSz="577850" eaLnBrk="0" hangingPunct="0">
                <a:defRPr>
                  <a:solidFill>
                    <a:schemeClr val="tx1"/>
                  </a:solidFill>
                  <a:latin typeface="Calibri" panose="020F0502020204030204" pitchFamily="34" charset="0"/>
                  <a:cs typeface="Arial" panose="020B0604020202020204" pitchFamily="34" charset="0"/>
                </a:defRPr>
              </a:lvl4pPr>
              <a:lvl5pPr marL="2057400" indent="-228600" defTabSz="577850" eaLnBrk="0" hangingPunct="0">
                <a:defRPr>
                  <a:solidFill>
                    <a:schemeClr val="tx1"/>
                  </a:solidFill>
                  <a:latin typeface="Calibri" panose="020F0502020204030204" pitchFamily="34" charset="0"/>
                  <a:cs typeface="Arial" panose="020B0604020202020204" pitchFamily="34" charset="0"/>
                </a:defRPr>
              </a:lvl5pPr>
              <a:lvl6pPr marL="25146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90000"/>
                </a:lnSpc>
                <a:spcAft>
                  <a:spcPct val="35000"/>
                </a:spcAft>
              </a:pPr>
              <a:r>
                <a:rPr lang="en-US" altLang="en-US" sz="2000" dirty="0" smtClean="0"/>
                <a:t>3. Requisite </a:t>
              </a:r>
              <a:r>
                <a:rPr lang="en-US" altLang="en-US" sz="2000" dirty="0"/>
                <a:t>security deposit has not been made;</a:t>
              </a:r>
            </a:p>
          </p:txBody>
        </p:sp>
      </p:grpSp>
      <p:grpSp>
        <p:nvGrpSpPr>
          <p:cNvPr id="5" name="Group 25">
            <a:extLst>
              <a:ext uri="{FF2B5EF4-FFF2-40B4-BE49-F238E27FC236}">
                <a16:creationId xmlns:a16="http://schemas.microsoft.com/office/drawing/2014/main" id="{F5CFEC2B-82BB-754A-C7BE-840AB440A227}"/>
              </a:ext>
            </a:extLst>
          </p:cNvPr>
          <p:cNvGrpSpPr>
            <a:grpSpLocks/>
          </p:cNvGrpSpPr>
          <p:nvPr/>
        </p:nvGrpSpPr>
        <p:grpSpPr bwMode="auto">
          <a:xfrm>
            <a:off x="288925" y="4019550"/>
            <a:ext cx="8550275" cy="720725"/>
            <a:chOff x="805" y="1353970"/>
            <a:chExt cx="1939812" cy="1130414"/>
          </a:xfrm>
          <a:noFill/>
        </p:grpSpPr>
        <p:sp>
          <p:nvSpPr>
            <p:cNvPr id="14346" name="Rectangle 61">
              <a:extLst>
                <a:ext uri="{FF2B5EF4-FFF2-40B4-BE49-F238E27FC236}">
                  <a16:creationId xmlns:a16="http://schemas.microsoft.com/office/drawing/2014/main" id="{544C9212-5F5B-4586-3D6F-F7E572CD69D5}"/>
                </a:ext>
              </a:extLst>
            </p:cNvPr>
            <p:cNvSpPr>
              <a:spLocks noChangeArrowheads="1"/>
            </p:cNvSpPr>
            <p:nvPr/>
          </p:nvSpPr>
          <p:spPr bwMode="auto">
            <a:xfrm>
              <a:off x="805" y="1353970"/>
              <a:ext cx="1939812" cy="1130414"/>
            </a:xfrm>
            <a:prstGeom prst="rect">
              <a:avLst/>
            </a:prstGeom>
            <a:grpFill/>
            <a:ln w="25400" algn="ctr">
              <a:solidFill>
                <a:srgbClr val="FFFFFF"/>
              </a:solidFill>
              <a:miter lim="800000"/>
              <a:headEnd/>
              <a:tailEnd/>
            </a:ln>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lang="en-IN" altLang="en-US" sz="2000"/>
            </a:p>
          </p:txBody>
        </p:sp>
        <p:sp>
          <p:nvSpPr>
            <p:cNvPr id="14347" name="Rectangle 27">
              <a:extLst>
                <a:ext uri="{FF2B5EF4-FFF2-40B4-BE49-F238E27FC236}">
                  <a16:creationId xmlns:a16="http://schemas.microsoft.com/office/drawing/2014/main" id="{EABCA8E6-9DE6-AFE4-70F8-E905FBBAB485}"/>
                </a:ext>
              </a:extLst>
            </p:cNvPr>
            <p:cNvSpPr>
              <a:spLocks noChangeArrowheads="1"/>
            </p:cNvSpPr>
            <p:nvPr/>
          </p:nvSpPr>
          <p:spPr bwMode="auto">
            <a:xfrm>
              <a:off x="805" y="1353970"/>
              <a:ext cx="1939812" cy="11304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49530" tIns="49530" rIns="49530" bIns="49530" anchor="ctr"/>
            <a:lstStyle>
              <a:lvl1pPr defTabSz="577850" eaLnBrk="0" hangingPunct="0">
                <a:defRPr>
                  <a:solidFill>
                    <a:schemeClr val="tx1"/>
                  </a:solidFill>
                  <a:latin typeface="Calibri" panose="020F0502020204030204" pitchFamily="34" charset="0"/>
                  <a:cs typeface="Arial" panose="020B0604020202020204" pitchFamily="34" charset="0"/>
                </a:defRPr>
              </a:lvl1pPr>
              <a:lvl2pPr marL="742950" indent="-285750" defTabSz="577850" eaLnBrk="0" hangingPunct="0">
                <a:defRPr>
                  <a:solidFill>
                    <a:schemeClr val="tx1"/>
                  </a:solidFill>
                  <a:latin typeface="Calibri" panose="020F0502020204030204" pitchFamily="34" charset="0"/>
                  <a:cs typeface="Arial" panose="020B0604020202020204" pitchFamily="34" charset="0"/>
                </a:defRPr>
              </a:lvl2pPr>
              <a:lvl3pPr marL="1143000" indent="-228600" defTabSz="577850" eaLnBrk="0" hangingPunct="0">
                <a:defRPr>
                  <a:solidFill>
                    <a:schemeClr val="tx1"/>
                  </a:solidFill>
                  <a:latin typeface="Calibri" panose="020F0502020204030204" pitchFamily="34" charset="0"/>
                  <a:cs typeface="Arial" panose="020B0604020202020204" pitchFamily="34" charset="0"/>
                </a:defRPr>
              </a:lvl3pPr>
              <a:lvl4pPr marL="1600200" indent="-228600" defTabSz="577850" eaLnBrk="0" hangingPunct="0">
                <a:defRPr>
                  <a:solidFill>
                    <a:schemeClr val="tx1"/>
                  </a:solidFill>
                  <a:latin typeface="Calibri" panose="020F0502020204030204" pitchFamily="34" charset="0"/>
                  <a:cs typeface="Arial" panose="020B0604020202020204" pitchFamily="34" charset="0"/>
                </a:defRPr>
              </a:lvl4pPr>
              <a:lvl5pPr marL="2057400" indent="-228600" defTabSz="577850" eaLnBrk="0" hangingPunct="0">
                <a:defRPr>
                  <a:solidFill>
                    <a:schemeClr val="tx1"/>
                  </a:solidFill>
                  <a:latin typeface="Calibri" panose="020F0502020204030204" pitchFamily="34" charset="0"/>
                  <a:cs typeface="Arial" panose="020B0604020202020204" pitchFamily="34" charset="0"/>
                </a:defRPr>
              </a:lvl5pPr>
              <a:lvl6pPr marL="25146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57785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90000"/>
                </a:lnSpc>
                <a:spcAft>
                  <a:spcPct val="35000"/>
                </a:spcAft>
              </a:pPr>
              <a:r>
                <a:rPr lang="en-US" altLang="en-US" sz="2000" dirty="0" smtClean="0"/>
                <a:t>4. Certified </a:t>
              </a:r>
              <a:r>
                <a:rPr lang="en-US" altLang="en-US" sz="2000" dirty="0"/>
                <a:t>extract of entry in the electoral roll not submitted, if candidate is contesting election from a different constituency;</a:t>
              </a:r>
            </a:p>
          </p:txBody>
        </p:sp>
      </p:grpSp>
      <p:sp>
        <p:nvSpPr>
          <p:cNvPr id="14345" name="Slide Number Placeholder 1">
            <a:extLst>
              <a:ext uri="{FF2B5EF4-FFF2-40B4-BE49-F238E27FC236}">
                <a16:creationId xmlns:a16="http://schemas.microsoft.com/office/drawing/2014/main" id="{22686DF1-C9A9-E6CE-858C-71A4F62EEDE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25D247C-AB67-2143-BF9A-F7BE873126FC}" type="slidenum">
              <a:rPr lang="en-US" altLang="en-US">
                <a:solidFill>
                  <a:srgbClr val="FFFFFF"/>
                </a:solidFill>
              </a:rPr>
              <a:pPr eaLnBrk="1" hangingPunct="1"/>
              <a:t>9</a:t>
            </a:fld>
            <a:endParaRPr lang="en-US" altLang="en-US">
              <a:solidFill>
                <a:srgbClr val="FFFFFF"/>
              </a:solidFill>
            </a:endParaRPr>
          </a:p>
        </p:txBody>
      </p:sp>
      <p:sp>
        <p:nvSpPr>
          <p:cNvPr id="18" name="Rectangle 17"/>
          <p:cNvSpPr/>
          <p:nvPr/>
        </p:nvSpPr>
        <p:spPr>
          <a:xfrm>
            <a:off x="8001000" y="4740275"/>
            <a:ext cx="918970" cy="369332"/>
          </a:xfrm>
          <a:prstGeom prst="rect">
            <a:avLst/>
          </a:prstGeom>
        </p:spPr>
        <p:txBody>
          <a:bodyPr wrap="none">
            <a:spAutoFit/>
          </a:bodyPr>
          <a:lstStyle/>
          <a:p>
            <a:r>
              <a:rPr lang="en-US" dirty="0" err="1" smtClean="0">
                <a:cs typeface="Calibri" panose="020F0502020204030204" pitchFamily="34" charset="0"/>
              </a:rPr>
              <a:t>Contd</a:t>
            </a:r>
            <a:r>
              <a:rPr lang="en-US" dirty="0" smtClean="0">
                <a:cs typeface="Calibri" panose="020F0502020204030204" pitchFamily="34" charset="0"/>
              </a:rPr>
              <a:t>…</a:t>
            </a:r>
            <a:endParaRPr lang="en-IN"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3587</TotalTime>
  <Words>2287</Words>
  <Application>Microsoft Office PowerPoint</Application>
  <PresentationFormat>On-screen Show (16:9)</PresentationFormat>
  <Paragraphs>170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Clarity</vt:lpstr>
      <vt:lpstr>Theme 3  - Scrutiny of Nominations</vt:lpstr>
      <vt:lpstr>Scrutiny of Nominations: Authority (S 36, RPA 1951)</vt:lpstr>
      <vt:lpstr>Date, Time and Place of Scrutiny</vt:lpstr>
      <vt:lpstr>Scrutiny: A Quasi-Judicial Process (Apex Court ruling) – guiding principles Contd.</vt:lpstr>
      <vt:lpstr>Scrutiny - Contd.</vt:lpstr>
      <vt:lpstr>Persons Who Can Be Present At Scrutiny Of Nominations – S 36, RPA 1951</vt:lpstr>
      <vt:lpstr>Scrutiny: How to Conduct – checklist – 7 items </vt:lpstr>
      <vt:lpstr>Scrutiny: How to Conduct – contd. </vt:lpstr>
      <vt:lpstr>6 Grounds for Rejection of Nomination Papers (S 36(2) RPA, 1951)</vt:lpstr>
      <vt:lpstr>6 Grounds for Rejection of Nomination Papers – contd.</vt:lpstr>
      <vt:lpstr>Preparation of list of validly nominated candidates S 36 (8), RPA 1951)</vt:lpstr>
      <vt:lpstr>Preparation of list of validly nominated candidates – contd.</vt:lpstr>
      <vt:lpstr>Preparation of list of validly nominated candidates – contd.</vt:lpstr>
      <vt:lpstr>FORM 4, R 8, COER 1961</vt:lpstr>
      <vt:lpstr>FORM 4-Contd</vt:lpstr>
      <vt:lpstr>Follow Up Steps After Scrutiny – ECI Instructions</vt:lpstr>
      <vt:lpstr>Do’s during Scrutiny of Nominations</vt:lpstr>
      <vt:lpstr>Don’ts during Scrutiny of Nominations</vt:lpstr>
      <vt:lpstr>Risks in regard to rejection/acceptance during Scrutiny cutting across Constituencies and decisions of separate ROs – inconsistencies taken adverse note of in judicial forums </vt:lpstr>
      <vt:lpstr>Risks in regard to rejection/acceptance during Scrutiny cutting across Constituencies and decisions of separate ROs – inconsistencies taken adverse note of in judicial forums  -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eci</dc:creator>
  <cp:lastModifiedBy>Admin</cp:lastModifiedBy>
  <cp:revision>646</cp:revision>
  <cp:lastPrinted>2023-05-27T08:01:57Z</cp:lastPrinted>
  <dcterms:created xsi:type="dcterms:W3CDTF">2012-11-03T07:14:21Z</dcterms:created>
  <dcterms:modified xsi:type="dcterms:W3CDTF">2023-05-30T06:13:07Z</dcterms:modified>
</cp:coreProperties>
</file>